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566928"/>
            <a:ext cx="43891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necess.me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685800" y="1170432"/>
            <a:ext cx="1097280" cy="310896"/>
          </a:xfrm>
          <a:prstGeom prst="roundRect">
            <a:avLst>
              <a:gd name="adj" fmla="val 23529"/>
            </a:avLst>
          </a:prstGeom>
          <a:solidFill>
            <a:srgbClr val="2EE8C8">
              <a:alpha val="16000"/>
            </a:srgbClr>
          </a:solidFill>
          <a:ln w="12700">
            <a:solidFill>
              <a:srgbClr val="2EE8C8">
                <a:alpha val="55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95528" y="1243584"/>
            <a:ext cx="8686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20" b="1" dirty="0">
                <a:solidFill>
                  <a:srgbClr val="2EE8C8"/>
                </a:solidFill>
              </a:rPr>
              <a:t>PITCH DECK</a:t>
            </a:r>
            <a:endParaRPr lang="en-US" sz="720" dirty="0"/>
          </a:p>
        </p:txBody>
      </p:sp>
      <p:sp>
        <p:nvSpPr>
          <p:cNvPr id="7" name="Text 5"/>
          <p:cNvSpPr/>
          <p:nvPr/>
        </p:nvSpPr>
        <p:spPr>
          <a:xfrm>
            <a:off x="658368" y="1664208"/>
            <a:ext cx="56692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2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Marketplace dan sistem operasional untuk layanan perawatan mobil.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694944" y="2999232"/>
            <a:ext cx="5029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50" dirty="0">
                <a:solidFill>
                  <a:srgbClr val="A9B7C6"/>
                </a:solidFill>
              </a:rPr>
              <a:t>Pemesanan, logika harga transparan, penugasan washer, pertumbuhan referral, dan kontrol admin dalam satu produk.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713232" y="4069080"/>
            <a:ext cx="1554480" cy="1051560"/>
          </a:xfrm>
          <a:prstGeom prst="roundRect">
            <a:avLst>
              <a:gd name="adj" fmla="val 695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77824" y="4215384"/>
            <a:ext cx="122529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100" b="1" dirty="0">
                <a:solidFill>
                  <a:srgbClr val="2EE8C8"/>
                </a:solidFill>
              </a:rPr>
              <a:t>CHF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877824" y="4672584"/>
            <a:ext cx="12252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40" dirty="0">
                <a:solidFill>
                  <a:srgbClr val="A9B7C6"/>
                </a:solidFill>
              </a:rPr>
              <a:t>pembentukan harga transparan</a:t>
            </a:r>
            <a:endParaRPr lang="en-US" sz="840" dirty="0"/>
          </a:p>
        </p:txBody>
      </p:sp>
      <p:sp>
        <p:nvSpPr>
          <p:cNvPr id="12" name="Shape 10"/>
          <p:cNvSpPr/>
          <p:nvPr/>
        </p:nvSpPr>
        <p:spPr>
          <a:xfrm>
            <a:off x="2487168" y="4069080"/>
            <a:ext cx="2148840" cy="1051560"/>
          </a:xfrm>
          <a:prstGeom prst="roundRect">
            <a:avLst>
              <a:gd name="adj" fmla="val 695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651760" y="4215384"/>
            <a:ext cx="18196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100" b="1" dirty="0">
                <a:solidFill>
                  <a:srgbClr val="3B82F6"/>
                </a:solidFill>
              </a:rPr>
              <a:t>Fee</a:t>
            </a:r>
            <a:endParaRPr lang="en-US" sz="2100" dirty="0"/>
          </a:p>
        </p:txBody>
      </p:sp>
      <p:sp>
        <p:nvSpPr>
          <p:cNvPr id="14" name="Text 12"/>
          <p:cNvSpPr/>
          <p:nvPr/>
        </p:nvSpPr>
        <p:spPr>
          <a:xfrm>
            <a:off x="2651760" y="4672584"/>
            <a:ext cx="18196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40" dirty="0">
                <a:solidFill>
                  <a:srgbClr val="A9B7C6"/>
                </a:solidFill>
              </a:rPr>
              <a:t>model pendapatan sederhana per booking</a:t>
            </a:r>
            <a:endParaRPr lang="en-US" sz="840" dirty="0"/>
          </a:p>
        </p:txBody>
      </p:sp>
      <p:sp>
        <p:nvSpPr>
          <p:cNvPr id="15" name="Shape 13"/>
          <p:cNvSpPr/>
          <p:nvPr/>
        </p:nvSpPr>
        <p:spPr>
          <a:xfrm>
            <a:off x="4864608" y="4069080"/>
            <a:ext cx="1874520" cy="1051560"/>
          </a:xfrm>
          <a:prstGeom prst="roundRect">
            <a:avLst>
              <a:gd name="adj" fmla="val 695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029200" y="4215384"/>
            <a:ext cx="154533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100" b="1" dirty="0">
                <a:solidFill>
                  <a:srgbClr val="2EE8C8"/>
                </a:solidFill>
              </a:rPr>
              <a:t>MVP</a:t>
            </a:r>
            <a:endParaRPr lang="en-US" sz="2100" dirty="0"/>
          </a:p>
        </p:txBody>
      </p:sp>
      <p:sp>
        <p:nvSpPr>
          <p:cNvPr id="17" name="Text 15"/>
          <p:cNvSpPr/>
          <p:nvPr/>
        </p:nvSpPr>
        <p:spPr>
          <a:xfrm>
            <a:off x="5029200" y="4672584"/>
            <a:ext cx="15453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40" dirty="0">
                <a:solidFill>
                  <a:srgbClr val="A9B7C6"/>
                </a:solidFill>
              </a:rPr>
              <a:t>aplikasi Base44 siap pilot</a:t>
            </a:r>
            <a:endParaRPr lang="en-US" sz="840" dirty="0"/>
          </a:p>
        </p:txBody>
      </p:sp>
      <p:sp>
        <p:nvSpPr>
          <p:cNvPr id="18" name="Shape 16"/>
          <p:cNvSpPr/>
          <p:nvPr/>
        </p:nvSpPr>
        <p:spPr>
          <a:xfrm>
            <a:off x="6812280" y="658368"/>
            <a:ext cx="4434840" cy="5596128"/>
          </a:xfrm>
          <a:prstGeom prst="roundRect">
            <a:avLst>
              <a:gd name="adj" fmla="val 1649"/>
            </a:avLst>
          </a:prstGeom>
          <a:solidFill>
            <a:srgbClr val="08131D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pic>
        <p:nvPicPr>
          <p:cNvPr id="19" name="Image 0" descr="C:\Users\Edis\Documents\Codex\2026-05-17\ne-mom-web-site-necess-me\pitch-deck-assets\01-client-dashboar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85432" y="731520"/>
            <a:ext cx="4288536" cy="5449824"/>
          </a:xfrm>
          <a:prstGeom prst="rect">
            <a:avLst/>
          </a:prstGeom>
        </p:spPr>
      </p:pic>
      <p:sp>
        <p:nvSpPr>
          <p:cNvPr id="20" name="Shape 17"/>
          <p:cNvSpPr/>
          <p:nvPr/>
        </p:nvSpPr>
        <p:spPr>
          <a:xfrm>
            <a:off x="7013448" y="859536"/>
            <a:ext cx="1417320" cy="274320"/>
          </a:xfrm>
          <a:prstGeom prst="roundRect">
            <a:avLst>
              <a:gd name="adj" fmla="val 20000"/>
            </a:avLst>
          </a:prstGeom>
          <a:solidFill>
            <a:srgbClr val="071018">
              <a:alpha val="92000"/>
            </a:srgbClr>
          </a:solidFill>
          <a:ln w="7620">
            <a:solidFill>
              <a:srgbClr val="2EE8C8">
                <a:alpha val="55000"/>
              </a:srgbClr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7086600" y="923544"/>
            <a:ext cx="126187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2EE8C8"/>
                </a:solidFill>
              </a:rPr>
              <a:t>Product preview</a:t>
            </a:r>
            <a:endParaRPr lang="en-US" sz="700" dirty="0"/>
          </a:p>
        </p:txBody>
      </p:sp>
      <p:sp>
        <p:nvSpPr>
          <p:cNvPr id="22" name="Text 19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23" name="Text 20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01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Go-to-Market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Pilot harus membuktikan permintaan berulang dan operasi yang andal.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10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804672" y="1572768"/>
            <a:ext cx="10607040" cy="749808"/>
          </a:xfrm>
          <a:prstGeom prst="roundRect">
            <a:avLst>
              <a:gd name="adj" fmla="val 9756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78992" y="1773936"/>
            <a:ext cx="2148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80" b="1" dirty="0">
                <a:solidFill>
                  <a:srgbClr val="2EE8C8"/>
                </a:solidFill>
              </a:rPr>
              <a:t>1. Supply first</a:t>
            </a:r>
            <a:endParaRPr lang="en-US" sz="1280" dirty="0"/>
          </a:p>
        </p:txBody>
      </p:sp>
      <p:sp>
        <p:nvSpPr>
          <p:cNvPr id="11" name="Text 9"/>
          <p:cNvSpPr/>
          <p:nvPr/>
        </p:nvSpPr>
        <p:spPr>
          <a:xfrm>
            <a:off x="3246120" y="1728216"/>
            <a:ext cx="7498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Onboard 10-20 washer/detailer terverifikasi di satu wilayah; tetapkan standar kualitas, harga, dan ketersediaan.</a:t>
            </a:r>
            <a:endParaRPr lang="en-US" sz="1020" dirty="0"/>
          </a:p>
        </p:txBody>
      </p:sp>
      <p:sp>
        <p:nvSpPr>
          <p:cNvPr id="12" name="Shape 10"/>
          <p:cNvSpPr/>
          <p:nvPr/>
        </p:nvSpPr>
        <p:spPr>
          <a:xfrm>
            <a:off x="804672" y="2633472"/>
            <a:ext cx="10607040" cy="749808"/>
          </a:xfrm>
          <a:prstGeom prst="roundRect">
            <a:avLst>
              <a:gd name="adj" fmla="val 9756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78992" y="2834640"/>
            <a:ext cx="2148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80" b="1" dirty="0">
                <a:solidFill>
                  <a:srgbClr val="2EE8C8"/>
                </a:solidFill>
              </a:rPr>
              <a:t>2. Local demand</a:t>
            </a:r>
            <a:endParaRPr lang="en-US" sz="1280" dirty="0"/>
          </a:p>
        </p:txBody>
      </p:sp>
      <p:sp>
        <p:nvSpPr>
          <p:cNvPr id="14" name="Text 12"/>
          <p:cNvSpPr/>
          <p:nvPr/>
        </p:nvSpPr>
        <p:spPr>
          <a:xfrm>
            <a:off x="3246120" y="2788920"/>
            <a:ext cx="7498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SEO lokal, Google Business, konten Instagram/TikTok, flyer QR di area parkir, dan kemitraan bengkel.</a:t>
            </a:r>
            <a:endParaRPr lang="en-US" sz="1020" dirty="0"/>
          </a:p>
        </p:txBody>
      </p:sp>
      <p:sp>
        <p:nvSpPr>
          <p:cNvPr id="15" name="Shape 13"/>
          <p:cNvSpPr/>
          <p:nvPr/>
        </p:nvSpPr>
        <p:spPr>
          <a:xfrm>
            <a:off x="804672" y="3694176"/>
            <a:ext cx="10607040" cy="749808"/>
          </a:xfrm>
          <a:prstGeom prst="roundRect">
            <a:avLst>
              <a:gd name="adj" fmla="val 9756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78992" y="3895344"/>
            <a:ext cx="2148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80" b="1" dirty="0">
                <a:solidFill>
                  <a:srgbClr val="2EE8C8"/>
                </a:solidFill>
              </a:rPr>
              <a:t>3. Referral loop</a:t>
            </a:r>
            <a:endParaRPr lang="en-US" sz="1280" dirty="0"/>
          </a:p>
        </p:txBody>
      </p:sp>
      <p:sp>
        <p:nvSpPr>
          <p:cNvPr id="17" name="Text 15"/>
          <p:cNvSpPr/>
          <p:nvPr/>
        </p:nvSpPr>
        <p:spPr>
          <a:xfrm>
            <a:off x="3246120" y="3849624"/>
            <a:ext cx="7498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Gunakan kode referral dan diskon untuk mengukur rekomendasi mana yang menjadi booking.</a:t>
            </a:r>
            <a:endParaRPr lang="en-US" sz="1020" dirty="0"/>
          </a:p>
        </p:txBody>
      </p:sp>
      <p:sp>
        <p:nvSpPr>
          <p:cNvPr id="18" name="Shape 16"/>
          <p:cNvSpPr/>
          <p:nvPr/>
        </p:nvSpPr>
        <p:spPr>
          <a:xfrm>
            <a:off x="804672" y="4754880"/>
            <a:ext cx="10607040" cy="749808"/>
          </a:xfrm>
          <a:prstGeom prst="roundRect">
            <a:avLst>
              <a:gd name="adj" fmla="val 9756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078992" y="4956048"/>
            <a:ext cx="2148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80" b="1" dirty="0">
                <a:solidFill>
                  <a:srgbClr val="2EE8C8"/>
                </a:solidFill>
              </a:rPr>
              <a:t>4. B2B channel</a:t>
            </a:r>
            <a:endParaRPr lang="en-US" sz="1280" dirty="0"/>
          </a:p>
        </p:txBody>
      </p:sp>
      <p:sp>
        <p:nvSpPr>
          <p:cNvPr id="20" name="Text 18"/>
          <p:cNvSpPr/>
          <p:nvPr/>
        </p:nvSpPr>
        <p:spPr>
          <a:xfrm>
            <a:off x="3246120" y="4910328"/>
            <a:ext cx="7498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Tawarkan slot bulanan dan prioritas ketersediaan untuk fleet dan partner properti.</a:t>
            </a:r>
            <a:endParaRPr lang="en-US" sz="102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Roadmap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Dari MVP menuju platform yang bisa diluncurkan di beberapa kota.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11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777240" y="1719072"/>
            <a:ext cx="2331720" cy="4069080"/>
          </a:xfrm>
          <a:prstGeom prst="roundRect">
            <a:avLst>
              <a:gd name="adj" fmla="val 313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2011680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50" b="1" dirty="0">
                <a:solidFill>
                  <a:srgbClr val="2EE8C8"/>
                </a:solidFill>
              </a:rPr>
              <a:t>Pilot</a:t>
            </a:r>
            <a:endParaRPr lang="en-US" sz="1750" dirty="0"/>
          </a:p>
        </p:txBody>
      </p:sp>
      <p:sp>
        <p:nvSpPr>
          <p:cNvPr id="11" name="Shape 9"/>
          <p:cNvSpPr/>
          <p:nvPr/>
        </p:nvSpPr>
        <p:spPr>
          <a:xfrm>
            <a:off x="1005840" y="2523744"/>
            <a:ext cx="960120" cy="0"/>
          </a:xfrm>
          <a:prstGeom prst="line">
            <a:avLst/>
          </a:prstGeom>
          <a:noFill/>
          <a:ln w="19050">
            <a:solidFill>
              <a:srgbClr val="3B82F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005840" y="2816352"/>
            <a:ext cx="184708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20" dirty="0">
                <a:solidFill>
                  <a:srgbClr val="F5F7FA"/>
                </a:solidFill>
              </a:rPr>
              <a:t>Booking nyata pertama, kontrol kualitas manual, validasi harga dan kapasitas.</a:t>
            </a:r>
            <a:endParaRPr lang="en-US" sz="1120" dirty="0"/>
          </a:p>
        </p:txBody>
      </p:sp>
      <p:sp>
        <p:nvSpPr>
          <p:cNvPr id="13" name="Shape 11"/>
          <p:cNvSpPr/>
          <p:nvPr/>
        </p:nvSpPr>
        <p:spPr>
          <a:xfrm>
            <a:off x="3566160" y="1719072"/>
            <a:ext cx="2331720" cy="4069080"/>
          </a:xfrm>
          <a:prstGeom prst="roundRect">
            <a:avLst>
              <a:gd name="adj" fmla="val 313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794760" y="2011680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50" b="1" dirty="0">
                <a:solidFill>
                  <a:srgbClr val="2EE8C8"/>
                </a:solidFill>
              </a:rPr>
              <a:t>Automation</a:t>
            </a:r>
            <a:endParaRPr lang="en-US" sz="1750" dirty="0"/>
          </a:p>
        </p:txBody>
      </p:sp>
      <p:sp>
        <p:nvSpPr>
          <p:cNvPr id="15" name="Shape 13"/>
          <p:cNvSpPr/>
          <p:nvPr/>
        </p:nvSpPr>
        <p:spPr>
          <a:xfrm>
            <a:off x="3794760" y="2523744"/>
            <a:ext cx="960120" cy="0"/>
          </a:xfrm>
          <a:prstGeom prst="line">
            <a:avLst/>
          </a:prstGeom>
          <a:noFill/>
          <a:ln w="19050">
            <a:solidFill>
              <a:srgbClr val="3B82F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794760" y="2816352"/>
            <a:ext cx="184708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20" dirty="0">
                <a:solidFill>
                  <a:srgbClr val="F5F7FA"/>
                </a:solidFill>
              </a:rPr>
              <a:t>Pembayaran online, konfirmasi, notifikasi, status pekerjaan, dan review.</a:t>
            </a:r>
            <a:endParaRPr lang="en-US" sz="1120" dirty="0"/>
          </a:p>
        </p:txBody>
      </p:sp>
      <p:sp>
        <p:nvSpPr>
          <p:cNvPr id="17" name="Shape 15"/>
          <p:cNvSpPr/>
          <p:nvPr/>
        </p:nvSpPr>
        <p:spPr>
          <a:xfrm>
            <a:off x="6355080" y="1719072"/>
            <a:ext cx="2331720" cy="4069080"/>
          </a:xfrm>
          <a:prstGeom prst="roundRect">
            <a:avLst>
              <a:gd name="adj" fmla="val 313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583680" y="2011680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50" b="1" dirty="0">
                <a:solidFill>
                  <a:srgbClr val="2EE8C8"/>
                </a:solidFill>
              </a:rPr>
              <a:t>Partner scale</a:t>
            </a:r>
            <a:endParaRPr lang="en-US" sz="1750" dirty="0"/>
          </a:p>
        </p:txBody>
      </p:sp>
      <p:sp>
        <p:nvSpPr>
          <p:cNvPr id="19" name="Shape 17"/>
          <p:cNvSpPr/>
          <p:nvPr/>
        </p:nvSpPr>
        <p:spPr>
          <a:xfrm>
            <a:off x="6583680" y="2523744"/>
            <a:ext cx="960120" cy="0"/>
          </a:xfrm>
          <a:prstGeom prst="line">
            <a:avLst/>
          </a:prstGeom>
          <a:noFill/>
          <a:ln w="19050">
            <a:solidFill>
              <a:srgbClr val="3B82F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0" y="2816352"/>
            <a:ext cx="184708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20" dirty="0">
                <a:solidFill>
                  <a:srgbClr val="F5F7FA"/>
                </a:solidFill>
              </a:rPr>
              <a:t>Onboarding washer, profil, manajemen ketersediaan, dan analitik partner.</a:t>
            </a:r>
            <a:endParaRPr lang="en-US" sz="1120" dirty="0"/>
          </a:p>
        </p:txBody>
      </p:sp>
      <p:sp>
        <p:nvSpPr>
          <p:cNvPr id="21" name="Shape 19"/>
          <p:cNvSpPr/>
          <p:nvPr/>
        </p:nvSpPr>
        <p:spPr>
          <a:xfrm>
            <a:off x="9144000" y="1719072"/>
            <a:ext cx="2331720" cy="4069080"/>
          </a:xfrm>
          <a:prstGeom prst="roundRect">
            <a:avLst>
              <a:gd name="adj" fmla="val 313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372600" y="2011680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50" b="1" dirty="0">
                <a:solidFill>
                  <a:srgbClr val="2EE8C8"/>
                </a:solidFill>
              </a:rPr>
              <a:t>Growth</a:t>
            </a:r>
            <a:endParaRPr lang="en-US" sz="1750" dirty="0"/>
          </a:p>
        </p:txBody>
      </p:sp>
      <p:sp>
        <p:nvSpPr>
          <p:cNvPr id="23" name="Shape 21"/>
          <p:cNvSpPr/>
          <p:nvPr/>
        </p:nvSpPr>
        <p:spPr>
          <a:xfrm>
            <a:off x="9372600" y="2523744"/>
            <a:ext cx="960120" cy="0"/>
          </a:xfrm>
          <a:prstGeom prst="line">
            <a:avLst/>
          </a:prstGeom>
          <a:noFill/>
          <a:ln w="19050">
            <a:solidFill>
              <a:srgbClr val="3B82F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372600" y="2816352"/>
            <a:ext cx="184708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20" dirty="0">
                <a:solidFill>
                  <a:srgbClr val="F5F7FA"/>
                </a:solidFill>
              </a:rPr>
              <a:t>Aplikasi multilingual, paket fleet, integrasi CRM, dan ekspansi regional.</a:t>
            </a:r>
            <a:endParaRPr lang="en-US" sz="112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Ask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Yang dibutuhkan untuk 90 hari ke depan.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12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786384" y="1572768"/>
            <a:ext cx="5212080" cy="4389120"/>
          </a:xfrm>
          <a:prstGeom prst="roundRect">
            <a:avLst>
              <a:gd name="adj" fmla="val 1667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78992" y="187452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F7FA"/>
                </a:solidFill>
              </a:rPr>
              <a:t>Kami mencari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078992" y="2450592"/>
            <a:ext cx="4251960" cy="2487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80" dirty="0">
                <a:solidFill>
                  <a:srgbClr val="F5F7FA"/>
                </a:solidFill>
              </a:rPr>
              <a:t>Partner pilot: washer/detailer yang bisa menangani appointment pertama.</a:t>
            </a:r>
            <a:endParaRPr lang="en-US" sz="1180" dirty="0"/>
          </a:p>
          <a:p>
            <a:r>
              <a:rPr lang="en-US" sz="1180" dirty="0">
                <a:solidFill>
                  <a:srgbClr val="F5F7FA"/>
                </a:solidFill>
              </a:rPr>
              <a:t>Kanal akuisisi lokal: bengkel, lokasi parkir, fleet, dan properti.</a:t>
            </a:r>
            <a:endParaRPr lang="en-US" sz="1180" dirty="0"/>
          </a:p>
          <a:p>
            <a:r>
              <a:rPr lang="en-US" sz="1180" dirty="0">
                <a:solidFill>
                  <a:srgbClr val="F5F7FA"/>
                </a:solidFill>
              </a:rPr>
              <a:t>Budget launch untuk kampanye awal dan validasi operasional.</a:t>
            </a:r>
            <a:endParaRPr lang="en-US" sz="1180" dirty="0"/>
          </a:p>
          <a:p>
            <a:r>
              <a:rPr lang="en-US" sz="1180" dirty="0">
                <a:solidFill>
                  <a:srgbClr val="F5F7FA"/>
                </a:solidFill>
              </a:rPr>
              <a:t>Feedback mentor/investor tentang ekonomi marketplace dan pricing.</a:t>
            </a:r>
            <a:endParaRPr lang="en-US" sz="1180" dirty="0"/>
          </a:p>
        </p:txBody>
      </p:sp>
      <p:sp>
        <p:nvSpPr>
          <p:cNvPr id="12" name="Shape 10"/>
          <p:cNvSpPr/>
          <p:nvPr/>
        </p:nvSpPr>
        <p:spPr>
          <a:xfrm>
            <a:off x="6473952" y="1572768"/>
            <a:ext cx="4526280" cy="4389120"/>
          </a:xfrm>
          <a:prstGeom prst="roundRect">
            <a:avLst>
              <a:gd name="adj" fmla="val 166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784848" y="187452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F7FA"/>
                </a:solidFill>
              </a:rPr>
              <a:t>Tujuan pilot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6784848" y="2450592"/>
            <a:ext cx="3566160" cy="2487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80" dirty="0">
                <a:solidFill>
                  <a:srgbClr val="F5F7FA"/>
                </a:solidFill>
              </a:rPr>
              <a:t>Membuktikan pelanggan booking tanpa persuasi manual.</a:t>
            </a:r>
            <a:endParaRPr lang="en-US" sz="1180" dirty="0"/>
          </a:p>
          <a:p>
            <a:r>
              <a:rPr lang="en-US" sz="1180" dirty="0">
                <a:solidFill>
                  <a:srgbClr val="F5F7FA"/>
                </a:solidFill>
              </a:rPr>
              <a:t>Mengukur berapa booking berkualitas yang bisa ditangani satu washer.</a:t>
            </a:r>
            <a:endParaRPr lang="en-US" sz="1180" dirty="0"/>
          </a:p>
          <a:p>
            <a:r>
              <a:rPr lang="en-US" sz="1180" dirty="0">
                <a:solidFill>
                  <a:srgbClr val="F5F7FA"/>
                </a:solidFill>
              </a:rPr>
              <a:t>Menguji monetisasi dan pricing dalam kondisi nyata.</a:t>
            </a:r>
            <a:endParaRPr lang="en-US" sz="1180" dirty="0"/>
          </a:p>
          <a:p>
            <a:r>
              <a:rPr lang="en-US" sz="1180" dirty="0">
                <a:solidFill>
                  <a:srgbClr val="F5F7FA"/>
                </a:solidFill>
              </a:rPr>
              <a:t>Mendapat sinyal jelas untuk ekspansi ke kota berikutnya.</a:t>
            </a:r>
            <a:endParaRPr lang="en-US" sz="1180" dirty="0"/>
          </a:p>
        </p:txBody>
      </p:sp>
      <p:sp>
        <p:nvSpPr>
          <p:cNvPr id="15" name="Text 13"/>
          <p:cNvSpPr/>
          <p:nvPr/>
        </p:nvSpPr>
        <p:spPr>
          <a:xfrm>
            <a:off x="6784848" y="532180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EE8C8"/>
                </a:solidFill>
              </a:rPr>
              <a:t>necess.me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Appendix: Fitur MVP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Ringkasan dari review aplikasi Base44.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13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1691640"/>
            <a:ext cx="9966960" cy="34747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300" dirty="0">
                <a:solidFill>
                  <a:srgbClr val="F5F7FA"/>
                </a:solidFill>
              </a:rPr>
              <a:t>Dashboard client: kendaraan, booking terbaru, kode referral, dan info support.</a:t>
            </a:r>
            <a:endParaRPr lang="en-US" sz="1300" dirty="0"/>
          </a:p>
          <a:p>
            <a:r>
              <a:rPr lang="en-US" sz="1300" dirty="0">
                <a:solidFill>
                  <a:srgbClr val="F5F7FA"/>
                </a:solidFill>
              </a:rPr>
              <a:t>Booking: layanan, kelas kendaraan, mode, alamat, kalender, slot waktu, washer, extras, referral, dan konfirmasi.</a:t>
            </a:r>
            <a:endParaRPr lang="en-US" sz="1300" dirty="0"/>
          </a:p>
          <a:p>
            <a:r>
              <a:rPr lang="en-US" sz="1300" dirty="0">
                <a:solidFill>
                  <a:srgbClr val="F5F7FA"/>
                </a:solidFill>
              </a:rPr>
              <a:t>Admin: revenue, washer aktif, metrik booking, dan overview payout dasar.</a:t>
            </a:r>
            <a:endParaRPr lang="en-US" sz="1300" dirty="0"/>
          </a:p>
          <a:p>
            <a:r>
              <a:rPr lang="en-US" sz="1300" dirty="0">
                <a:solidFill>
                  <a:srgbClr val="F5F7FA"/>
                </a:solidFill>
              </a:rPr>
              <a:t>Operasi: kalender, filter status, manajemen washer, katalog layanan, dan pricing dasar.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68680" y="5349240"/>
            <a:ext cx="9875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i="1" dirty="0">
                <a:solidFill>
                  <a:srgbClr val="A9B7C6"/>
                </a:solidFill>
              </a:rPr>
              <a:t>Catatan: ukuran pasar dan forecast finansial tidak dibuat-buat dalam versi ini. Langkah berikutnya adalah menambahkan data tervalidasi untuk Swiss/DACH dan metrik pilot nyata.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Masalah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Pasar car care masih lokal, terfragmentasi, dan terlalu manual.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02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658368" y="1572768"/>
            <a:ext cx="3337560" cy="4160520"/>
          </a:xfrm>
          <a:prstGeom prst="roundRect">
            <a:avLst>
              <a:gd name="adj" fmla="val 2192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32688" y="1828800"/>
            <a:ext cx="2788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EE8C8"/>
                </a:solidFill>
              </a:rPr>
              <a:t>Untuk pemilik mobil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914400" y="2331720"/>
            <a:ext cx="2788920" cy="23317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50" dirty="0">
                <a:solidFill>
                  <a:srgbClr val="F5F7FA"/>
                </a:solidFill>
              </a:rPr>
              <a:t>Sulit menemukan washer atau detailer tepercaya dengan cepat.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Harga sering belum jelas sebelum chat atau telepon.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Penjadwalan masih lewat pesan, panggilan, dan menunggu.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425696" y="1572768"/>
            <a:ext cx="3337560" cy="4160520"/>
          </a:xfrm>
          <a:prstGeom prst="roundRect">
            <a:avLst>
              <a:gd name="adj" fmla="val 2192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00016" y="1828800"/>
            <a:ext cx="2788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EE8C8"/>
                </a:solidFill>
              </a:rPr>
              <a:t>Untuk washer dan detailer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4681728" y="2331720"/>
            <a:ext cx="2788920" cy="23317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50" dirty="0">
                <a:solidFill>
                  <a:srgbClr val="F5F7FA"/>
                </a:solidFill>
              </a:rPr>
              <a:t>Pelanggan baru datang tidak stabil dari banyak kanal.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Jadwal, alamat, dan status pekerjaan sering dikelola manual.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Sulit berkembang tanpa sistem operasional profesional.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8193024" y="1572768"/>
            <a:ext cx="3337560" cy="4160520"/>
          </a:xfrm>
          <a:prstGeom prst="roundRect">
            <a:avLst>
              <a:gd name="adj" fmla="val 2192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467344" y="1828800"/>
            <a:ext cx="2788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EE8C8"/>
                </a:solidFill>
              </a:rPr>
              <a:t>Untuk platform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8449056" y="2331720"/>
            <a:ext cx="2788920" cy="23317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50" dirty="0">
                <a:solidFill>
                  <a:srgbClr val="F5F7FA"/>
                </a:solidFill>
              </a:rPr>
              <a:t>Kualitas dan ketersediaan harus bisa dikontrol.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Harga dan diskon harus jelas bagi pelanggan.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Operasi harus berjalan sejak hari pertama pilot.</a:t>
            </a:r>
            <a:endParaRPr lang="en-US" sz="1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Solusi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necess.me menghubungkan booking pelanggan dengan kontrol operasional layanan car care.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03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94944" y="1600200"/>
            <a:ext cx="4754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100" b="1" dirty="0">
                <a:solidFill>
                  <a:srgbClr val="F5F7FA"/>
                </a:solidFill>
              </a:rPr>
              <a:t>Satu produk untuk dua sisi pasar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749808" y="2240280"/>
            <a:ext cx="4754880" cy="30632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250" dirty="0">
                <a:solidFill>
                  <a:srgbClr val="F5F7FA"/>
                </a:solidFill>
              </a:rPr>
              <a:t>Pelanggan memilih layanan, ukuran kendaraan, mode layanan, alamat, dan slot waktu.</a:t>
            </a:r>
            <a:endParaRPr lang="en-US" sz="1250" dirty="0"/>
          </a:p>
          <a:p>
            <a:r>
              <a:rPr lang="en-US" sz="1250" dirty="0">
                <a:solidFill>
                  <a:srgbClr val="F5F7FA"/>
                </a:solidFill>
              </a:rPr>
              <a:t>Sistem merekomendasikan washer terbaik yang tersedia berdasarkan ketersediaan dan profil.</a:t>
            </a:r>
            <a:endParaRPr lang="en-US" sz="1250" dirty="0"/>
          </a:p>
          <a:p>
            <a:r>
              <a:rPr lang="en-US" sz="1250" dirty="0">
                <a:solidFill>
                  <a:srgbClr val="F5F7FA"/>
                </a:solidFill>
              </a:rPr>
              <a:t>Admin mengelola kalender, status booking, katalog layanan, washer, dan monetisasi dasar.</a:t>
            </a:r>
            <a:endParaRPr lang="en-US" sz="1250" dirty="0"/>
          </a:p>
          <a:p>
            <a:r>
              <a:rPr lang="en-US" sz="1250" dirty="0">
                <a:solidFill>
                  <a:srgbClr val="F5F7FA"/>
                </a:solidFill>
              </a:rPr>
              <a:t>Kode referral dan diskon membangun loop pertumbuhan dari dalam produk.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6446520" y="1417320"/>
            <a:ext cx="4160520" cy="4617720"/>
          </a:xfrm>
          <a:prstGeom prst="roundRect">
            <a:avLst>
              <a:gd name="adj" fmla="val 1758"/>
            </a:avLst>
          </a:prstGeom>
          <a:solidFill>
            <a:srgbClr val="08131D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pic>
        <p:nvPicPr>
          <p:cNvPr id="12" name="Image 0" descr="C:\Users\Edis\Documents\Codex\2026-05-17\ne-mom-web-site-necess-me\pitch-deck-assets\02-booking-services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19672" y="1490472"/>
            <a:ext cx="4014216" cy="4471416"/>
          </a:xfrm>
          <a:prstGeom prst="rect">
            <a:avLst/>
          </a:prstGeom>
        </p:spPr>
      </p:pic>
      <p:sp>
        <p:nvSpPr>
          <p:cNvPr id="13" name="Shape 10"/>
          <p:cNvSpPr/>
          <p:nvPr/>
        </p:nvSpPr>
        <p:spPr>
          <a:xfrm>
            <a:off x="6647688" y="1618488"/>
            <a:ext cx="1417320" cy="274320"/>
          </a:xfrm>
          <a:prstGeom prst="roundRect">
            <a:avLst>
              <a:gd name="adj" fmla="val 20000"/>
            </a:avLst>
          </a:prstGeom>
          <a:solidFill>
            <a:srgbClr val="071018">
              <a:alpha val="92000"/>
            </a:srgbClr>
          </a:solidFill>
          <a:ln w="7620">
            <a:solidFill>
              <a:srgbClr val="2EE8C8">
                <a:alpha val="55000"/>
              </a:srgbClr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6720840" y="1682496"/>
            <a:ext cx="126187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2EE8C8"/>
                </a:solidFill>
              </a:rPr>
              <a:t>Booking flow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Produk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Alur booking membawa pengguna dari kebutuhan sampai reservasi terkonfirmasi.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04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713232" y="1554480"/>
            <a:ext cx="3182112" cy="1508760"/>
          </a:xfrm>
          <a:prstGeom prst="roundRect">
            <a:avLst>
              <a:gd name="adj" fmla="val 4848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41832" y="1773936"/>
            <a:ext cx="347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E8C8"/>
                </a:solidFill>
              </a:rPr>
              <a:t>1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426464" y="1801368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F5F7FA"/>
                </a:solidFill>
              </a:rPr>
              <a:t>Layanan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426464" y="2212848"/>
            <a:ext cx="21762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A9B7C6"/>
                </a:solidFill>
              </a:rPr>
              <a:t>Classic Interior, Complete, atau Exterior</a:t>
            </a:r>
            <a:endParaRPr lang="en-US" sz="1020" dirty="0"/>
          </a:p>
        </p:txBody>
      </p:sp>
      <p:sp>
        <p:nvSpPr>
          <p:cNvPr id="13" name="Shape 11"/>
          <p:cNvSpPr/>
          <p:nvPr/>
        </p:nvSpPr>
        <p:spPr>
          <a:xfrm>
            <a:off x="4462272" y="1554480"/>
            <a:ext cx="3182112" cy="1508760"/>
          </a:xfrm>
          <a:prstGeom prst="roundRect">
            <a:avLst>
              <a:gd name="adj" fmla="val 4848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690872" y="1773936"/>
            <a:ext cx="347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E8C8"/>
                </a:solidFill>
              </a:rPr>
              <a:t>2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5175504" y="1801368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F5F7FA"/>
                </a:solidFill>
              </a:rPr>
              <a:t>Kendaraan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5175504" y="2212848"/>
            <a:ext cx="21762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A9B7C6"/>
                </a:solidFill>
              </a:rPr>
              <a:t>Harga menyesuaikan kelas kendaraan</a:t>
            </a:r>
            <a:endParaRPr lang="en-US" sz="1020" dirty="0"/>
          </a:p>
        </p:txBody>
      </p:sp>
      <p:sp>
        <p:nvSpPr>
          <p:cNvPr id="17" name="Shape 15"/>
          <p:cNvSpPr/>
          <p:nvPr/>
        </p:nvSpPr>
        <p:spPr>
          <a:xfrm>
            <a:off x="8211312" y="1554480"/>
            <a:ext cx="3182112" cy="1508760"/>
          </a:xfrm>
          <a:prstGeom prst="roundRect">
            <a:avLst>
              <a:gd name="adj" fmla="val 4848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39912" y="1773936"/>
            <a:ext cx="347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E8C8"/>
                </a:solidFill>
              </a:rPr>
              <a:t>3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8924544" y="1801368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F5F7FA"/>
                </a:solidFill>
              </a:rPr>
              <a:t>Mode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8924544" y="2212848"/>
            <a:ext cx="21762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A9B7C6"/>
                </a:solidFill>
              </a:rPr>
              <a:t>Drop-off, kunjungan mobile, atau pickup/drop-off</a:t>
            </a:r>
            <a:endParaRPr lang="en-US" sz="1020" dirty="0"/>
          </a:p>
        </p:txBody>
      </p:sp>
      <p:sp>
        <p:nvSpPr>
          <p:cNvPr id="21" name="Shape 19"/>
          <p:cNvSpPr/>
          <p:nvPr/>
        </p:nvSpPr>
        <p:spPr>
          <a:xfrm>
            <a:off x="713232" y="3703320"/>
            <a:ext cx="3182112" cy="1508760"/>
          </a:xfrm>
          <a:prstGeom prst="roundRect">
            <a:avLst>
              <a:gd name="adj" fmla="val 4848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41832" y="3922776"/>
            <a:ext cx="347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E8C8"/>
                </a:solidFill>
              </a:rPr>
              <a:t>4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1426464" y="3950208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F5F7FA"/>
                </a:solidFill>
              </a:rPr>
              <a:t>Waktu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1426464" y="4361688"/>
            <a:ext cx="21762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A9B7C6"/>
                </a:solidFill>
              </a:rPr>
              <a:t>Alamat, kalender, dan slot tersedia</a:t>
            </a:r>
            <a:endParaRPr lang="en-US" sz="1020" dirty="0"/>
          </a:p>
        </p:txBody>
      </p:sp>
      <p:sp>
        <p:nvSpPr>
          <p:cNvPr id="25" name="Shape 23"/>
          <p:cNvSpPr/>
          <p:nvPr/>
        </p:nvSpPr>
        <p:spPr>
          <a:xfrm>
            <a:off x="4462272" y="3703320"/>
            <a:ext cx="3182112" cy="1508760"/>
          </a:xfrm>
          <a:prstGeom prst="roundRect">
            <a:avLst>
              <a:gd name="adj" fmla="val 4848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690872" y="3922776"/>
            <a:ext cx="347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E8C8"/>
                </a:solidFill>
              </a:rPr>
              <a:t>5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5175504" y="3950208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F5F7FA"/>
                </a:solidFill>
              </a:rPr>
              <a:t>Washer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5175504" y="4361688"/>
            <a:ext cx="21762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A9B7C6"/>
                </a:solidFill>
              </a:rPr>
              <a:t>Rekomendasi washer terbaik otomatis</a:t>
            </a:r>
            <a:endParaRPr lang="en-US" sz="1020" dirty="0"/>
          </a:p>
        </p:txBody>
      </p:sp>
      <p:sp>
        <p:nvSpPr>
          <p:cNvPr id="29" name="Shape 27"/>
          <p:cNvSpPr/>
          <p:nvPr/>
        </p:nvSpPr>
        <p:spPr>
          <a:xfrm>
            <a:off x="8211312" y="3703320"/>
            <a:ext cx="3182112" cy="1508760"/>
          </a:xfrm>
          <a:prstGeom prst="roundRect">
            <a:avLst>
              <a:gd name="adj" fmla="val 4848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8439912" y="3922776"/>
            <a:ext cx="347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E8C8"/>
                </a:solidFill>
              </a:rPr>
              <a:t>6</a:t>
            </a:r>
            <a:endParaRPr lang="en-US" sz="2000" dirty="0"/>
          </a:p>
        </p:txBody>
      </p:sp>
      <p:sp>
        <p:nvSpPr>
          <p:cNvPr id="31" name="Text 29"/>
          <p:cNvSpPr/>
          <p:nvPr/>
        </p:nvSpPr>
        <p:spPr>
          <a:xfrm>
            <a:off x="8924544" y="3950208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F5F7FA"/>
                </a:solidFill>
              </a:rPr>
              <a:t>Extras</a:t>
            </a:r>
            <a:endParaRPr lang="en-US" sz="1500" dirty="0"/>
          </a:p>
        </p:txBody>
      </p:sp>
      <p:sp>
        <p:nvSpPr>
          <p:cNvPr id="32" name="Text 30"/>
          <p:cNvSpPr/>
          <p:nvPr/>
        </p:nvSpPr>
        <p:spPr>
          <a:xfrm>
            <a:off x="8924544" y="4361688"/>
            <a:ext cx="21762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A9B7C6"/>
                </a:solidFill>
              </a:rPr>
              <a:t>Layanan tambahan, diskon referral, dan harga final</a:t>
            </a:r>
            <a:endParaRPr lang="en-US" sz="1020" dirty="0"/>
          </a:p>
        </p:txBody>
      </p:sp>
      <p:sp>
        <p:nvSpPr>
          <p:cNvPr id="33" name="Text 31"/>
          <p:cNvSpPr/>
          <p:nvPr/>
        </p:nvSpPr>
        <p:spPr>
          <a:xfrm>
            <a:off x="914400" y="5870448"/>
            <a:ext cx="10241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2EE8C8"/>
                </a:solidFill>
              </a:rPr>
              <a:t>MVP sudah mencakup nilai inti: harga jelas, lebih sedikit pesan, dan pencocokan lebih cepat antara permintaan dan penyedia.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Dinamika Marketplace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Platform dapat berkembang melalui supply yang lebih baik, ketersediaan yang lebih baik, dan pertumbuhan referral.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05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685800" y="1600200"/>
            <a:ext cx="2971800" cy="3977640"/>
          </a:xfrm>
          <a:prstGeom prst="roundRect">
            <a:avLst>
              <a:gd name="adj" fmla="val 2462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60120" y="1901952"/>
            <a:ext cx="2331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F5F7FA"/>
                </a:solidFill>
              </a:rPr>
              <a:t>Pelanggan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960120" y="2432304"/>
            <a:ext cx="2377440" cy="24688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20" dirty="0">
                <a:solidFill>
                  <a:srgbClr val="F5F7FA"/>
                </a:solidFill>
              </a:rPr>
              <a:t>Harga jelas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Pilihan slot cepat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Kunjungan mobile atau pickup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Diskon referral</a:t>
            </a:r>
            <a:endParaRPr lang="en-US" sz="1120" dirty="0"/>
          </a:p>
        </p:txBody>
      </p:sp>
      <p:sp>
        <p:nvSpPr>
          <p:cNvPr id="12" name="Shape 10"/>
          <p:cNvSpPr/>
          <p:nvPr/>
        </p:nvSpPr>
        <p:spPr>
          <a:xfrm>
            <a:off x="4599432" y="1600200"/>
            <a:ext cx="2971800" cy="3977640"/>
          </a:xfrm>
          <a:prstGeom prst="roundRect">
            <a:avLst>
              <a:gd name="adj" fmla="val 2462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73752" y="1901952"/>
            <a:ext cx="2331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F5F7FA"/>
                </a:solidFill>
              </a:rPr>
              <a:t>Washer / detailer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4873752" y="2432304"/>
            <a:ext cx="2377440" cy="24688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20" dirty="0">
                <a:solidFill>
                  <a:srgbClr val="F5F7FA"/>
                </a:solidFill>
              </a:rPr>
              <a:t>Permintaan baru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Status aktif / tersedia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Profil, rating, dan riwayat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Jadwal tanpa kekacauan</a:t>
            </a:r>
            <a:endParaRPr lang="en-US" sz="1120" dirty="0"/>
          </a:p>
        </p:txBody>
      </p:sp>
      <p:sp>
        <p:nvSpPr>
          <p:cNvPr id="15" name="Shape 13"/>
          <p:cNvSpPr/>
          <p:nvPr/>
        </p:nvSpPr>
        <p:spPr>
          <a:xfrm>
            <a:off x="8513064" y="1600200"/>
            <a:ext cx="2971800" cy="3977640"/>
          </a:xfrm>
          <a:prstGeom prst="roundRect">
            <a:avLst>
              <a:gd name="adj" fmla="val 2462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787384" y="1901952"/>
            <a:ext cx="2331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F5F7FA"/>
                </a:solidFill>
              </a:rPr>
              <a:t>Platform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8787384" y="2432304"/>
            <a:ext cx="2377440" cy="24688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20" dirty="0">
                <a:solidFill>
                  <a:srgbClr val="F5F7FA"/>
                </a:solidFill>
              </a:rPr>
              <a:t>Katalog layanan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Logika dispatch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Kalender operasi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Monetisasi dan diskon</a:t>
            </a:r>
            <a:endParaRPr lang="en-US" sz="112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Business Model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Untuk pitch eksternal, hanya informasi monetisasi dasar yang dibagikan.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06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749808" y="1600200"/>
            <a:ext cx="2788920" cy="1051560"/>
          </a:xfrm>
          <a:prstGeom prst="roundRect">
            <a:avLst>
              <a:gd name="adj" fmla="val 695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14400" y="1746504"/>
            <a:ext cx="245973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100" b="1" dirty="0">
                <a:solidFill>
                  <a:srgbClr val="2EE8C8"/>
                </a:solidFill>
              </a:rPr>
              <a:t>Booking Fee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914400" y="2203704"/>
            <a:ext cx="24597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40" dirty="0">
                <a:solidFill>
                  <a:srgbClr val="A9B7C6"/>
                </a:solidFill>
              </a:rPr>
              <a:t>biaya platform pada booking yang berhasil selesai</a:t>
            </a:r>
            <a:endParaRPr lang="en-US" sz="840" dirty="0"/>
          </a:p>
        </p:txBody>
      </p:sp>
      <p:sp>
        <p:nvSpPr>
          <p:cNvPr id="12" name="Shape 10"/>
          <p:cNvSpPr/>
          <p:nvPr/>
        </p:nvSpPr>
        <p:spPr>
          <a:xfrm>
            <a:off x="3767328" y="1600200"/>
            <a:ext cx="2788920" cy="1051560"/>
          </a:xfrm>
          <a:prstGeom prst="roundRect">
            <a:avLst>
              <a:gd name="adj" fmla="val 695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931920" y="1746504"/>
            <a:ext cx="245973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100" b="1" dirty="0">
                <a:solidFill>
                  <a:srgbClr val="3B82F6"/>
                </a:solidFill>
              </a:rPr>
              <a:t>Add-ons</a:t>
            </a:r>
            <a:endParaRPr lang="en-US" sz="2100" dirty="0"/>
          </a:p>
        </p:txBody>
      </p:sp>
      <p:sp>
        <p:nvSpPr>
          <p:cNvPr id="14" name="Text 12"/>
          <p:cNvSpPr/>
          <p:nvPr/>
        </p:nvSpPr>
        <p:spPr>
          <a:xfrm>
            <a:off x="3931920" y="2203704"/>
            <a:ext cx="24597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40" dirty="0">
                <a:solidFill>
                  <a:srgbClr val="A9B7C6"/>
                </a:solidFill>
              </a:rPr>
              <a:t>layanan tambahan menaikkan nilai booking</a:t>
            </a:r>
            <a:endParaRPr lang="en-US" sz="840" dirty="0"/>
          </a:p>
        </p:txBody>
      </p:sp>
      <p:sp>
        <p:nvSpPr>
          <p:cNvPr id="15" name="Shape 13"/>
          <p:cNvSpPr/>
          <p:nvPr/>
        </p:nvSpPr>
        <p:spPr>
          <a:xfrm>
            <a:off x="6784848" y="1600200"/>
            <a:ext cx="3063240" cy="1051560"/>
          </a:xfrm>
          <a:prstGeom prst="roundRect">
            <a:avLst>
              <a:gd name="adj" fmla="val 695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949440" y="1746504"/>
            <a:ext cx="27340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100" b="1" dirty="0">
                <a:solidFill>
                  <a:srgbClr val="2EE8C8"/>
                </a:solidFill>
              </a:rPr>
              <a:t>Partner Tools</a:t>
            </a:r>
            <a:endParaRPr lang="en-US" sz="2100" dirty="0"/>
          </a:p>
        </p:txBody>
      </p:sp>
      <p:sp>
        <p:nvSpPr>
          <p:cNvPr id="17" name="Text 15"/>
          <p:cNvSpPr/>
          <p:nvPr/>
        </p:nvSpPr>
        <p:spPr>
          <a:xfrm>
            <a:off x="6949440" y="2203704"/>
            <a:ext cx="27340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40" dirty="0">
                <a:solidFill>
                  <a:srgbClr val="A9B7C6"/>
                </a:solidFill>
              </a:rPr>
              <a:t>fitur premium masa depan untuk partner dan fleet</a:t>
            </a:r>
            <a:endParaRPr lang="en-US" sz="840" dirty="0"/>
          </a:p>
        </p:txBody>
      </p:sp>
      <p:sp>
        <p:nvSpPr>
          <p:cNvPr id="18" name="Text 16"/>
          <p:cNvSpPr/>
          <p:nvPr/>
        </p:nvSpPr>
        <p:spPr>
          <a:xfrm>
            <a:off x="804672" y="315468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5F7FA"/>
                </a:solidFill>
              </a:rPr>
              <a:t>Logika dasar</a:t>
            </a:r>
            <a:endParaRPr lang="en-US" sz="1900" dirty="0"/>
          </a:p>
        </p:txBody>
      </p:sp>
      <p:sp>
        <p:nvSpPr>
          <p:cNvPr id="19" name="Text 17"/>
          <p:cNvSpPr/>
          <p:nvPr/>
        </p:nvSpPr>
        <p:spPr>
          <a:xfrm>
            <a:off x="822960" y="3657600"/>
            <a:ext cx="5257800" cy="21488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50" dirty="0">
                <a:solidFill>
                  <a:srgbClr val="F5F7FA"/>
                </a:solidFill>
              </a:rPr>
              <a:t>necess.me menghasilkan pendapatan saat booking berhasil diselesaikan.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Pelanggan melihat harga yang jelas sebelum konfirmasi.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Layanan tambahan, kunjungan mobile, dan pickup/drop-off dapat meningkatkan nilai booking.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Level biaya spesifik ditentukan dan diuji selama pilot.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6492240" y="3154680"/>
            <a:ext cx="4160520" cy="2606040"/>
          </a:xfrm>
          <a:prstGeom prst="roundRect">
            <a:avLst>
              <a:gd name="adj" fmla="val 280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812280" y="3502152"/>
            <a:ext cx="3291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EE8C8"/>
                </a:solidFill>
              </a:rPr>
              <a:t>Pesan pitch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6839712" y="4041648"/>
            <a:ext cx="315468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20" dirty="0">
                <a:solidFill>
                  <a:srgbClr val="F5F7FA"/>
                </a:solidFill>
              </a:rPr>
              <a:t>model sederhana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pendapatan terkait booking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harga jelas untuk pelanggan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fleksibel untuk fase pilot</a:t>
            </a:r>
            <a:endParaRPr lang="en-US" sz="112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Operasi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Lapisan admin mengubah produk booking menjadi bisnis layanan yang dapat dikelola.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07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713232" y="1508760"/>
            <a:ext cx="4526280" cy="4526280"/>
          </a:xfrm>
          <a:prstGeom prst="roundRect">
            <a:avLst>
              <a:gd name="adj" fmla="val 1616"/>
            </a:avLst>
          </a:prstGeom>
          <a:solidFill>
            <a:srgbClr val="08131D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pic>
        <p:nvPicPr>
          <p:cNvPr id="10" name="Image 0" descr="C:\Users\Edis\Documents\Codex\2026-05-17\ne-mom-web-site-necess-me\pitch-deck-assets\03-admin-dashboar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6384" y="1581912"/>
            <a:ext cx="4379976" cy="4379976"/>
          </a:xfrm>
          <a:prstGeom prst="rect">
            <a:avLst/>
          </a:prstGeom>
        </p:spPr>
      </p:pic>
      <p:sp>
        <p:nvSpPr>
          <p:cNvPr id="11" name="Shape 8"/>
          <p:cNvSpPr/>
          <p:nvPr/>
        </p:nvSpPr>
        <p:spPr>
          <a:xfrm>
            <a:off x="914400" y="1709928"/>
            <a:ext cx="1417320" cy="274320"/>
          </a:xfrm>
          <a:prstGeom prst="roundRect">
            <a:avLst>
              <a:gd name="adj" fmla="val 20000"/>
            </a:avLst>
          </a:prstGeom>
          <a:solidFill>
            <a:srgbClr val="071018">
              <a:alpha val="92000"/>
            </a:srgbClr>
          </a:solidFill>
          <a:ln w="7620">
            <a:solidFill>
              <a:srgbClr val="2EE8C8">
                <a:alpha val="55000"/>
              </a:srgbClr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987552" y="1773936"/>
            <a:ext cx="126187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2EE8C8"/>
                </a:solidFill>
              </a:rPr>
              <a:t>Admin dashboard</a:t>
            </a:r>
            <a:endParaRPr lang="en-US" sz="700" dirty="0"/>
          </a:p>
        </p:txBody>
      </p:sp>
      <p:sp>
        <p:nvSpPr>
          <p:cNvPr id="13" name="Shape 10"/>
          <p:cNvSpPr/>
          <p:nvPr/>
        </p:nvSpPr>
        <p:spPr>
          <a:xfrm>
            <a:off x="5559552" y="1508760"/>
            <a:ext cx="4526280" cy="4526280"/>
          </a:xfrm>
          <a:prstGeom prst="roundRect">
            <a:avLst>
              <a:gd name="adj" fmla="val 1616"/>
            </a:avLst>
          </a:prstGeom>
          <a:solidFill>
            <a:srgbClr val="08131D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pic>
        <p:nvPicPr>
          <p:cNvPr id="14" name="Image 1" descr="C:\Users\Edis\Documents\Codex\2026-05-17\ne-mom-web-site-necess-me\pitch-deck-assets\04-services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2704" y="1581912"/>
            <a:ext cx="4379976" cy="4379976"/>
          </a:xfrm>
          <a:prstGeom prst="rect">
            <a:avLst/>
          </a:prstGeom>
        </p:spPr>
      </p:pic>
      <p:sp>
        <p:nvSpPr>
          <p:cNvPr id="15" name="Shape 11"/>
          <p:cNvSpPr/>
          <p:nvPr/>
        </p:nvSpPr>
        <p:spPr>
          <a:xfrm>
            <a:off x="5760720" y="1709928"/>
            <a:ext cx="1417320" cy="274320"/>
          </a:xfrm>
          <a:prstGeom prst="roundRect">
            <a:avLst>
              <a:gd name="adj" fmla="val 20000"/>
            </a:avLst>
          </a:prstGeom>
          <a:solidFill>
            <a:srgbClr val="071018">
              <a:alpha val="92000"/>
            </a:srgbClr>
          </a:solidFill>
          <a:ln w="7620">
            <a:solidFill>
              <a:srgbClr val="2EE8C8">
                <a:alpha val="55000"/>
              </a:srgbClr>
            </a:solidFill>
            <a:prstDash val="solid"/>
          </a:ln>
        </p:spPr>
      </p:sp>
      <p:sp>
        <p:nvSpPr>
          <p:cNvPr id="16" name="Text 12"/>
          <p:cNvSpPr/>
          <p:nvPr/>
        </p:nvSpPr>
        <p:spPr>
          <a:xfrm>
            <a:off x="5833872" y="1773936"/>
            <a:ext cx="126187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2EE8C8"/>
                </a:solidFill>
              </a:rPr>
              <a:t>Service catalog</a:t>
            </a:r>
            <a:endParaRPr lang="en-US" sz="700" dirty="0"/>
          </a:p>
        </p:txBody>
      </p:sp>
      <p:sp>
        <p:nvSpPr>
          <p:cNvPr id="17" name="Shape 13"/>
          <p:cNvSpPr/>
          <p:nvPr/>
        </p:nvSpPr>
        <p:spPr>
          <a:xfrm>
            <a:off x="9966960" y="1865376"/>
            <a:ext cx="1444752" cy="3566160"/>
          </a:xfrm>
          <a:prstGeom prst="roundRect">
            <a:avLst>
              <a:gd name="adj" fmla="val 5063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8" name="Text 14"/>
          <p:cNvSpPr/>
          <p:nvPr/>
        </p:nvSpPr>
        <p:spPr>
          <a:xfrm>
            <a:off x="10094976" y="2148840"/>
            <a:ext cx="1188720" cy="205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Kontrol</a:t>
            </a:r>
            <a:endParaRPr lang="en-US" sz="1020" dirty="0"/>
          </a:p>
          <a:p>
            <a:pPr algn="ctr"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bookings</a:t>
            </a:r>
            <a:endParaRPr lang="en-US" sz="1020" dirty="0"/>
          </a:p>
          <a:p>
            <a:pPr algn="ctr"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washers</a:t>
            </a:r>
            <a:endParaRPr lang="en-US" sz="1020" dirty="0"/>
          </a:p>
          <a:p>
            <a:pPr algn="ctr"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services</a:t>
            </a:r>
            <a:endParaRPr lang="en-US" sz="1020" dirty="0"/>
          </a:p>
          <a:p>
            <a:pPr algn="ctr"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calendar</a:t>
            </a:r>
            <a:endParaRPr lang="en-US" sz="1020" dirty="0"/>
          </a:p>
          <a:p>
            <a:pPr algn="ctr"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pricing</a:t>
            </a:r>
            <a:endParaRPr lang="en-US" sz="102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Status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MVP sudah fungsional dan siap untuk pilot terkontrol.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08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822960" y="1600200"/>
            <a:ext cx="10515600" cy="603504"/>
          </a:xfrm>
          <a:prstGeom prst="roundRect">
            <a:avLst>
              <a:gd name="adj" fmla="val 12121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60704" y="1764792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20" b="1" dirty="0">
                <a:solidFill>
                  <a:srgbClr val="2EE8C8"/>
                </a:solidFill>
              </a:rPr>
              <a:t>Sudah dibangun</a:t>
            </a:r>
            <a:endParaRPr lang="en-US" sz="1120" dirty="0"/>
          </a:p>
        </p:txBody>
      </p:sp>
      <p:sp>
        <p:nvSpPr>
          <p:cNvPr id="11" name="Text 9"/>
          <p:cNvSpPr/>
          <p:nvPr/>
        </p:nvSpPr>
        <p:spPr>
          <a:xfrm>
            <a:off x="2926080" y="1755648"/>
            <a:ext cx="7863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Dashboard pelanggan, kendaraan, alur booking, kode referral, dan kontak support.</a:t>
            </a:r>
            <a:endParaRPr lang="en-US" sz="1020" dirty="0"/>
          </a:p>
        </p:txBody>
      </p:sp>
      <p:sp>
        <p:nvSpPr>
          <p:cNvPr id="12" name="Shape 10"/>
          <p:cNvSpPr/>
          <p:nvPr/>
        </p:nvSpPr>
        <p:spPr>
          <a:xfrm>
            <a:off x="822960" y="2395728"/>
            <a:ext cx="10515600" cy="603504"/>
          </a:xfrm>
          <a:prstGeom prst="roundRect">
            <a:avLst>
              <a:gd name="adj" fmla="val 12121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60704" y="2560320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20" b="1" dirty="0">
                <a:solidFill>
                  <a:srgbClr val="2EE8C8"/>
                </a:solidFill>
              </a:rPr>
              <a:t>Operasi</a:t>
            </a:r>
            <a:endParaRPr lang="en-US" sz="1120" dirty="0"/>
          </a:p>
        </p:txBody>
      </p:sp>
      <p:sp>
        <p:nvSpPr>
          <p:cNvPr id="14" name="Text 12"/>
          <p:cNvSpPr/>
          <p:nvPr/>
        </p:nvSpPr>
        <p:spPr>
          <a:xfrm>
            <a:off x="2926080" y="2551176"/>
            <a:ext cx="7863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Dashboard admin, kalender, status booking, manajemen washer dan layanan.</a:t>
            </a:r>
            <a:endParaRPr lang="en-US" sz="1020" dirty="0"/>
          </a:p>
        </p:txBody>
      </p:sp>
      <p:sp>
        <p:nvSpPr>
          <p:cNvPr id="15" name="Shape 13"/>
          <p:cNvSpPr/>
          <p:nvPr/>
        </p:nvSpPr>
        <p:spPr>
          <a:xfrm>
            <a:off x="822960" y="3191256"/>
            <a:ext cx="10515600" cy="603504"/>
          </a:xfrm>
          <a:prstGeom prst="roundRect">
            <a:avLst>
              <a:gd name="adj" fmla="val 12121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60704" y="3355848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20" b="1" dirty="0">
                <a:solidFill>
                  <a:srgbClr val="2EE8C8"/>
                </a:solidFill>
              </a:rPr>
              <a:t>Monetisasi</a:t>
            </a:r>
            <a:endParaRPr lang="en-US" sz="1120" dirty="0"/>
          </a:p>
        </p:txBody>
      </p:sp>
      <p:sp>
        <p:nvSpPr>
          <p:cNvPr id="17" name="Text 15"/>
          <p:cNvSpPr/>
          <p:nvPr/>
        </p:nvSpPr>
        <p:spPr>
          <a:xfrm>
            <a:off x="2926080" y="3346704"/>
            <a:ext cx="7863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Biaya platform per booking, layanan tambahan, dan logika settlement dasar.</a:t>
            </a:r>
            <a:endParaRPr lang="en-US" sz="1020" dirty="0"/>
          </a:p>
        </p:txBody>
      </p:sp>
      <p:sp>
        <p:nvSpPr>
          <p:cNvPr id="18" name="Shape 16"/>
          <p:cNvSpPr/>
          <p:nvPr/>
        </p:nvSpPr>
        <p:spPr>
          <a:xfrm>
            <a:off x="822960" y="3986784"/>
            <a:ext cx="10515600" cy="603504"/>
          </a:xfrm>
          <a:prstGeom prst="roundRect">
            <a:avLst>
              <a:gd name="adj" fmla="val 12121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060704" y="4151376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20" b="1" dirty="0">
                <a:solidFill>
                  <a:srgbClr val="2EE8C8"/>
                </a:solidFill>
              </a:rPr>
              <a:t>Setup pilot</a:t>
            </a:r>
            <a:endParaRPr lang="en-US" sz="1120" dirty="0"/>
          </a:p>
        </p:txBody>
      </p:sp>
      <p:sp>
        <p:nvSpPr>
          <p:cNvPr id="20" name="Text 18"/>
          <p:cNvSpPr/>
          <p:nvPr/>
        </p:nvSpPr>
        <p:spPr>
          <a:xfrm>
            <a:off x="2926080" y="4142232"/>
            <a:ext cx="7863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Satu washer aktif, tiga layanan inti, harga CHF, dan kendaraan uji.</a:t>
            </a:r>
            <a:endParaRPr lang="en-US" sz="1020" dirty="0"/>
          </a:p>
        </p:txBody>
      </p:sp>
      <p:sp>
        <p:nvSpPr>
          <p:cNvPr id="21" name="Shape 19"/>
          <p:cNvSpPr/>
          <p:nvPr/>
        </p:nvSpPr>
        <p:spPr>
          <a:xfrm>
            <a:off x="822960" y="4782312"/>
            <a:ext cx="10515600" cy="603504"/>
          </a:xfrm>
          <a:prstGeom prst="roundRect">
            <a:avLst>
              <a:gd name="adj" fmla="val 12121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060704" y="4946904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20" b="1" dirty="0">
                <a:solidFill>
                  <a:srgbClr val="2EE8C8"/>
                </a:solidFill>
              </a:rPr>
              <a:t>Bukti berikutnya</a:t>
            </a:r>
            <a:endParaRPr lang="en-US" sz="1120" dirty="0"/>
          </a:p>
        </p:txBody>
      </p:sp>
      <p:sp>
        <p:nvSpPr>
          <p:cNvPr id="23" name="Text 21"/>
          <p:cNvSpPr/>
          <p:nvPr/>
        </p:nvSpPr>
        <p:spPr>
          <a:xfrm>
            <a:off x="2926080" y="4937760"/>
            <a:ext cx="7863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Booking nyata pertama, repeat rate, akuisisi referral, dan kapasitas partner.</a:t>
            </a:r>
            <a:endParaRPr lang="en-US" sz="102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Beachhead Market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Mulai sempit, buktikan likuiditas, lalu ekspansi kota demi kota.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09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731520" y="1536192"/>
            <a:ext cx="4663440" cy="4389120"/>
          </a:xfrm>
          <a:prstGeom prst="roundRect">
            <a:avLst>
              <a:gd name="adj" fmla="val 1667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18745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5F7FA"/>
                </a:solidFill>
              </a:rPr>
              <a:t>Fokus awal</a:t>
            </a:r>
            <a:endParaRPr lang="en-US" sz="1900" dirty="0"/>
          </a:p>
        </p:txBody>
      </p:sp>
      <p:sp>
        <p:nvSpPr>
          <p:cNvPr id="11" name="Text 9"/>
          <p:cNvSpPr/>
          <p:nvPr/>
        </p:nvSpPr>
        <p:spPr>
          <a:xfrm>
            <a:off x="1005840" y="2450592"/>
            <a:ext cx="3840480" cy="2514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50" dirty="0">
                <a:solidFill>
                  <a:srgbClr val="F5F7FA"/>
                </a:solidFill>
              </a:rPr>
              <a:t>Wilayah urban Swiss dengan daya beli tinggi.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Pemilik mobil yang ingin proses rapi dan harga jelas.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Mobile car care dan pickup/drop-off sebagai convenience premium.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Fleet B2B, hotel, lokasi bisnis, dan hunian premium sebagai gelombang kedua.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6080760" y="1536192"/>
            <a:ext cx="5349240" cy="4389120"/>
          </a:xfrm>
          <a:prstGeom prst="roundRect">
            <a:avLst>
              <a:gd name="adj" fmla="val 1667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355080" y="18745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5F7FA"/>
                </a:solidFill>
              </a:rPr>
              <a:t>Mengapa sekarang</a:t>
            </a:r>
            <a:endParaRPr lang="en-US" sz="1900" dirty="0"/>
          </a:p>
        </p:txBody>
      </p:sp>
      <p:sp>
        <p:nvSpPr>
          <p:cNvPr id="14" name="Text 12"/>
          <p:cNvSpPr/>
          <p:nvPr/>
        </p:nvSpPr>
        <p:spPr>
          <a:xfrm>
            <a:off x="6355080" y="2450592"/>
            <a:ext cx="4434840" cy="2514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50" dirty="0">
                <a:solidFill>
                  <a:srgbClr val="F5F7FA"/>
                </a:solidFill>
              </a:rPr>
              <a:t>Pelanggan mengharapkan pengalaman booking seperti delivery, taksi, dan beauty service.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Penyedia lokal butuh permintaan digital tanpa membangun software sendiri.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No-code dan AI mempercepat pengujian vertical marketplace.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Data pilot cepat menunjukkan di mana permintaan nyata muncul.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necess.me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necess.me Pitch Deck</dc:title>
  <dc:subject>Pitch deck</dc:subject>
  <dc:creator>necess.me</dc:creator>
  <cp:lastModifiedBy>necess.me</cp:lastModifiedBy>
  <cp:revision>1</cp:revision>
  <dcterms:created xsi:type="dcterms:W3CDTF">2026-06-08T20:42:07Z</dcterms:created>
  <dcterms:modified xsi:type="dcterms:W3CDTF">2026-06-08T20:42:07Z</dcterms:modified>
</cp:coreProperties>
</file>