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566928"/>
            <a:ext cx="438912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necess.me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85800" y="1170432"/>
            <a:ext cx="1097280" cy="310896"/>
          </a:xfrm>
          <a:prstGeom prst="roundRect">
            <a:avLst>
              <a:gd name="adj" fmla="val 23529"/>
            </a:avLst>
          </a:prstGeom>
          <a:solidFill>
            <a:srgbClr val="2EE8C8">
              <a:alpha val="16000"/>
            </a:srgbClr>
          </a:solidFill>
          <a:ln w="1270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95528" y="1243584"/>
            <a:ext cx="86868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" b="1" dirty="0">
                <a:solidFill>
                  <a:srgbClr val="2EE8C8"/>
                </a:solidFill>
              </a:rPr>
              <a:t>PITCH DECK</a:t>
            </a:r>
            <a:endParaRPr lang="en-US" sz="720" dirty="0"/>
          </a:p>
        </p:txBody>
      </p:sp>
      <p:sp>
        <p:nvSpPr>
          <p:cNvPr id="7" name="Text 5"/>
          <p:cNvSpPr/>
          <p:nvPr/>
        </p:nvSpPr>
        <p:spPr>
          <a:xfrm>
            <a:off x="658368" y="1664208"/>
            <a:ext cx="56692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2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Marketplace and operating system for car care services.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94944" y="2999232"/>
            <a:ext cx="5029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50" dirty="0">
                <a:solidFill>
                  <a:srgbClr val="A9B7C6"/>
                </a:solidFill>
              </a:rPr>
              <a:t>Bookings, transparent pricing logic, washer assignment, referral growth and admin control in one product.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713232" y="4069080"/>
            <a:ext cx="155448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77824" y="4215384"/>
            <a:ext cx="122529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CHF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877824" y="4672584"/>
            <a:ext cx="12252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transparent price formation</a:t>
            </a:r>
            <a:endParaRPr lang="en-US" sz="840" dirty="0"/>
          </a:p>
        </p:txBody>
      </p:sp>
      <p:sp>
        <p:nvSpPr>
          <p:cNvPr id="12" name="Shape 10"/>
          <p:cNvSpPr/>
          <p:nvPr/>
        </p:nvSpPr>
        <p:spPr>
          <a:xfrm>
            <a:off x="2487168" y="4069080"/>
            <a:ext cx="214884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51760" y="4215384"/>
            <a:ext cx="18196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3B82F6"/>
                </a:solidFill>
              </a:rPr>
              <a:t>Fee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2651760" y="4672584"/>
            <a:ext cx="18196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simple revenue model per booking</a:t>
            </a:r>
            <a:endParaRPr lang="en-US" sz="840" dirty="0"/>
          </a:p>
        </p:txBody>
      </p:sp>
      <p:sp>
        <p:nvSpPr>
          <p:cNvPr id="15" name="Shape 13"/>
          <p:cNvSpPr/>
          <p:nvPr/>
        </p:nvSpPr>
        <p:spPr>
          <a:xfrm>
            <a:off x="4864608" y="4069080"/>
            <a:ext cx="18745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0" y="4215384"/>
            <a:ext cx="15453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MVP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5029200" y="4672584"/>
            <a:ext cx="1545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Base44 app ready for pilot</a:t>
            </a:r>
            <a:endParaRPr lang="en-US" sz="840" dirty="0"/>
          </a:p>
        </p:txBody>
      </p:sp>
      <p:sp>
        <p:nvSpPr>
          <p:cNvPr id="18" name="Shape 16"/>
          <p:cNvSpPr/>
          <p:nvPr/>
        </p:nvSpPr>
        <p:spPr>
          <a:xfrm>
            <a:off x="6812280" y="658368"/>
            <a:ext cx="4434840" cy="5596128"/>
          </a:xfrm>
          <a:prstGeom prst="roundRect">
            <a:avLst>
              <a:gd name="adj" fmla="val 1649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9" name="Image 0" descr="C:\Users\Edis\Documents\Codex\2026-05-17\ne-mom-web-site-necess-me\pitch-deck-assets\01-client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85432" y="731520"/>
            <a:ext cx="4288536" cy="5449824"/>
          </a:xfrm>
          <a:prstGeom prst="rect">
            <a:avLst/>
          </a:prstGeom>
        </p:spPr>
      </p:pic>
      <p:sp>
        <p:nvSpPr>
          <p:cNvPr id="20" name="Shape 17"/>
          <p:cNvSpPr/>
          <p:nvPr/>
        </p:nvSpPr>
        <p:spPr>
          <a:xfrm>
            <a:off x="7013448" y="859536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7086600" y="923544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Product preview</a:t>
            </a:r>
            <a:endParaRPr lang="en-US" sz="700" dirty="0"/>
          </a:p>
        </p:txBody>
      </p:sp>
      <p:sp>
        <p:nvSpPr>
          <p:cNvPr id="22" name="Text 19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23" name="Text 20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01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Go-to-Market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The pilot should prove repeatable demand and operational reliability.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10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04672" y="1572768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773936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1. Supply first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246120" y="1728216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Onboard 10-20 vetted washers/detailers in one region; define quality standards, pricing and availability.</a:t>
            </a:r>
            <a:endParaRPr lang="en-US" sz="1020" dirty="0"/>
          </a:p>
        </p:txBody>
      </p:sp>
      <p:sp>
        <p:nvSpPr>
          <p:cNvPr id="12" name="Shape 10"/>
          <p:cNvSpPr/>
          <p:nvPr/>
        </p:nvSpPr>
        <p:spPr>
          <a:xfrm>
            <a:off x="804672" y="2633472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78992" y="2834640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2. Local demand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3246120" y="2788920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Local SEO, Google Business, Instagram/TikTok content, QR flyers near parking locations and garage partnerships.</a:t>
            </a:r>
            <a:endParaRPr lang="en-US" sz="1020" dirty="0"/>
          </a:p>
        </p:txBody>
      </p:sp>
      <p:sp>
        <p:nvSpPr>
          <p:cNvPr id="15" name="Shape 13"/>
          <p:cNvSpPr/>
          <p:nvPr/>
        </p:nvSpPr>
        <p:spPr>
          <a:xfrm>
            <a:off x="804672" y="3694176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78992" y="3895344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3. Referral loop</a:t>
            </a:r>
            <a:endParaRPr lang="en-US" sz="1280" dirty="0"/>
          </a:p>
        </p:txBody>
      </p:sp>
      <p:sp>
        <p:nvSpPr>
          <p:cNvPr id="17" name="Text 15"/>
          <p:cNvSpPr/>
          <p:nvPr/>
        </p:nvSpPr>
        <p:spPr>
          <a:xfrm>
            <a:off x="3246120" y="3849624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Use referral codes and discounts to measure which recommendations turn into bookings.</a:t>
            </a:r>
            <a:endParaRPr lang="en-US" sz="1020" dirty="0"/>
          </a:p>
        </p:txBody>
      </p:sp>
      <p:sp>
        <p:nvSpPr>
          <p:cNvPr id="18" name="Shape 16"/>
          <p:cNvSpPr/>
          <p:nvPr/>
        </p:nvSpPr>
        <p:spPr>
          <a:xfrm>
            <a:off x="804672" y="4754880"/>
            <a:ext cx="10607040" cy="749808"/>
          </a:xfrm>
          <a:prstGeom prst="roundRect">
            <a:avLst>
              <a:gd name="adj" fmla="val 9756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78992" y="4956048"/>
            <a:ext cx="2148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280" b="1" dirty="0">
                <a:solidFill>
                  <a:srgbClr val="2EE8C8"/>
                </a:solidFill>
              </a:rPr>
              <a:t>4. B2B channel</a:t>
            </a:r>
            <a:endParaRPr lang="en-US" sz="1280" dirty="0"/>
          </a:p>
        </p:txBody>
      </p:sp>
      <p:sp>
        <p:nvSpPr>
          <p:cNvPr id="20" name="Text 18"/>
          <p:cNvSpPr/>
          <p:nvPr/>
        </p:nvSpPr>
        <p:spPr>
          <a:xfrm>
            <a:off x="3246120" y="4910328"/>
            <a:ext cx="7498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Offer fleets and property partners monthly slots and priority availability.</a:t>
            </a:r>
            <a:endParaRPr lang="en-US" sz="10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Roadmap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From MVP to a platform that can launch across multiple cities.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11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7724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Pilot</a:t>
            </a:r>
            <a:endParaRPr lang="en-US" sz="1750" dirty="0"/>
          </a:p>
        </p:txBody>
      </p:sp>
      <p:sp>
        <p:nvSpPr>
          <p:cNvPr id="11" name="Shape 9"/>
          <p:cNvSpPr/>
          <p:nvPr/>
        </p:nvSpPr>
        <p:spPr>
          <a:xfrm>
            <a:off x="100584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0584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First real bookings, manual quality control, validation of price and capacity.</a:t>
            </a:r>
            <a:endParaRPr lang="en-US" sz="1120" dirty="0"/>
          </a:p>
        </p:txBody>
      </p:sp>
      <p:sp>
        <p:nvSpPr>
          <p:cNvPr id="13" name="Shape 11"/>
          <p:cNvSpPr/>
          <p:nvPr/>
        </p:nvSpPr>
        <p:spPr>
          <a:xfrm>
            <a:off x="356616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79476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Automation</a:t>
            </a:r>
            <a:endParaRPr lang="en-US" sz="1750" dirty="0"/>
          </a:p>
        </p:txBody>
      </p:sp>
      <p:sp>
        <p:nvSpPr>
          <p:cNvPr id="15" name="Shape 13"/>
          <p:cNvSpPr/>
          <p:nvPr/>
        </p:nvSpPr>
        <p:spPr>
          <a:xfrm>
            <a:off x="379476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79476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Online payment, confirmations, notifications, job statuses and reviews.</a:t>
            </a:r>
            <a:endParaRPr lang="en-US" sz="1120" dirty="0"/>
          </a:p>
        </p:txBody>
      </p:sp>
      <p:sp>
        <p:nvSpPr>
          <p:cNvPr id="17" name="Shape 15"/>
          <p:cNvSpPr/>
          <p:nvPr/>
        </p:nvSpPr>
        <p:spPr>
          <a:xfrm>
            <a:off x="635508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8368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Partner scale</a:t>
            </a:r>
            <a:endParaRPr lang="en-US" sz="1750" dirty="0"/>
          </a:p>
        </p:txBody>
      </p:sp>
      <p:sp>
        <p:nvSpPr>
          <p:cNvPr id="19" name="Shape 17"/>
          <p:cNvSpPr/>
          <p:nvPr/>
        </p:nvSpPr>
        <p:spPr>
          <a:xfrm>
            <a:off x="658368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Washer onboarding, profile, availability management and partner analytics.</a:t>
            </a:r>
            <a:endParaRPr lang="en-US" sz="1120" dirty="0"/>
          </a:p>
        </p:txBody>
      </p:sp>
      <p:sp>
        <p:nvSpPr>
          <p:cNvPr id="21" name="Shape 19"/>
          <p:cNvSpPr/>
          <p:nvPr/>
        </p:nvSpPr>
        <p:spPr>
          <a:xfrm>
            <a:off x="9144000" y="1719072"/>
            <a:ext cx="2331720" cy="4069080"/>
          </a:xfrm>
          <a:prstGeom prst="roundRect">
            <a:avLst>
              <a:gd name="adj" fmla="val 313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372600" y="2011680"/>
            <a:ext cx="1874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50" b="1" dirty="0">
                <a:solidFill>
                  <a:srgbClr val="2EE8C8"/>
                </a:solidFill>
              </a:rPr>
              <a:t>Growth</a:t>
            </a:r>
            <a:endParaRPr lang="en-US" sz="1750" dirty="0"/>
          </a:p>
        </p:txBody>
      </p:sp>
      <p:sp>
        <p:nvSpPr>
          <p:cNvPr id="23" name="Shape 21"/>
          <p:cNvSpPr/>
          <p:nvPr/>
        </p:nvSpPr>
        <p:spPr>
          <a:xfrm>
            <a:off x="9372600" y="2523744"/>
            <a:ext cx="960120" cy="0"/>
          </a:xfrm>
          <a:prstGeom prst="line">
            <a:avLst/>
          </a:prstGeom>
          <a:noFill/>
          <a:ln w="19050">
            <a:solidFill>
              <a:srgbClr val="3B82F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372600" y="2816352"/>
            <a:ext cx="1847088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dirty="0">
                <a:solidFill>
                  <a:srgbClr val="F5F7FA"/>
                </a:solidFill>
              </a:rPr>
              <a:t>Multilingual app, fleet packages, CRM integrations and regional expansion.</a:t>
            </a:r>
            <a:endParaRPr lang="en-US" sz="112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Ask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What is needed for the next 90 days.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12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86384" y="1572768"/>
            <a:ext cx="521208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Looking for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78992" y="2450592"/>
            <a:ext cx="42519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80" dirty="0">
                <a:solidFill>
                  <a:srgbClr val="F5F7FA"/>
                </a:solidFill>
              </a:rPr>
              <a:t>Pilot partners: washers/detailers who can cover first appointments.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Local acquisition channels: garages, parking locations, fleets and properties.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Launch budget for first campaigns and operational validation.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Mentor/investor feedback on marketplace economics and pricing.</a:t>
            </a:r>
            <a:endParaRPr lang="en-US" sz="1180" dirty="0"/>
          </a:p>
        </p:txBody>
      </p:sp>
      <p:sp>
        <p:nvSpPr>
          <p:cNvPr id="12" name="Shape 10"/>
          <p:cNvSpPr/>
          <p:nvPr/>
        </p:nvSpPr>
        <p:spPr>
          <a:xfrm>
            <a:off x="6473952" y="1572768"/>
            <a:ext cx="4526280" cy="4389120"/>
          </a:xfrm>
          <a:prstGeom prst="roundRect">
            <a:avLst>
              <a:gd name="adj" fmla="val 166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784848" y="1874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7FA"/>
                </a:solidFill>
              </a:rPr>
              <a:t>Pilot goal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784848" y="2450592"/>
            <a:ext cx="3566160" cy="2487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80" dirty="0">
                <a:solidFill>
                  <a:srgbClr val="F5F7FA"/>
                </a:solidFill>
              </a:rPr>
              <a:t>Prove that customers book without manual persuasion.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Measure how many bookings one washer can deliver with quality.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Test monetization and pricing under real conditions.</a:t>
            </a:r>
            <a:endParaRPr lang="en-US" sz="1180" dirty="0"/>
          </a:p>
          <a:p>
            <a:r>
              <a:rPr lang="en-US" sz="1180" dirty="0">
                <a:solidFill>
                  <a:srgbClr val="F5F7FA"/>
                </a:solidFill>
              </a:rPr>
              <a:t>Reach a clear signal for expansion into the next city.</a:t>
            </a:r>
            <a:endParaRPr lang="en-US" sz="1180" dirty="0"/>
          </a:p>
        </p:txBody>
      </p:sp>
      <p:sp>
        <p:nvSpPr>
          <p:cNvPr id="15" name="Text 13"/>
          <p:cNvSpPr/>
          <p:nvPr/>
        </p:nvSpPr>
        <p:spPr>
          <a:xfrm>
            <a:off x="6784848" y="5321808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2EE8C8"/>
                </a:solidFill>
              </a:rPr>
              <a:t>necess.me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Appendix: MVP Features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Summary from the Base44 app review.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13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1691640"/>
            <a:ext cx="9966960" cy="3474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300" dirty="0">
                <a:solidFill>
                  <a:srgbClr val="F5F7FA"/>
                </a:solidFill>
              </a:rPr>
              <a:t>Client dashboard: vehicle, latest bookings, referral code and support info.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Booking: service, vehicle class, mode, address, calendar, time slot, washer, extras, referral and confirmation.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Admin: revenue, active washers, booking metrics and basic payout overview.</a:t>
            </a:r>
            <a:endParaRPr lang="en-US" sz="1300" dirty="0"/>
          </a:p>
          <a:p>
            <a:r>
              <a:rPr lang="en-US" sz="1300" dirty="0">
                <a:solidFill>
                  <a:srgbClr val="F5F7FA"/>
                </a:solidFill>
              </a:rPr>
              <a:t>Operations: calendar, status filters, washer management, service catalog and basic pricing.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68680" y="5349240"/>
            <a:ext cx="9875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i="1" dirty="0">
                <a:solidFill>
                  <a:srgbClr val="A9B7C6"/>
                </a:solidFill>
              </a:rPr>
              <a:t>Note: market sizing and financial forecast are not invented in this version. Next step is to add validated Switzerland/DACH data and real pilot metrics.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Problem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The car care market is local, fragmented and still too manual.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02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58368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32688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For car owners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14400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It is hard to quickly find trusted washers or detailers.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Pricing is often unclear before messaging or calling.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Scheduling still happens through chats, calls and waiting.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425696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0016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For washers and detailers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4681728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New customers arrive inconsistently across many channels.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Schedules, addresses and job statuses are often handled manually.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Scaling is difficult without a professional operating system.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8193024" y="1572768"/>
            <a:ext cx="3337560" cy="4160520"/>
          </a:xfrm>
          <a:prstGeom prst="roundRect">
            <a:avLst>
              <a:gd name="adj" fmla="val 219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467344" y="1828800"/>
            <a:ext cx="2788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For the platform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8449056" y="2331720"/>
            <a:ext cx="2788920" cy="23317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Quality and availability need to be controllable.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Prices and discounts must be clear for customers.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Operations need to work from day one of the pilot.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Solution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necess.me connects customer booking with operational control for car care services.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03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94944" y="16002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F5F7FA"/>
                </a:solidFill>
              </a:rPr>
              <a:t>One product for both sides of the market</a:t>
            </a:r>
            <a:endParaRPr lang="en-US" sz="2100" dirty="0"/>
          </a:p>
        </p:txBody>
      </p:sp>
      <p:sp>
        <p:nvSpPr>
          <p:cNvPr id="10" name="Text 8"/>
          <p:cNvSpPr/>
          <p:nvPr/>
        </p:nvSpPr>
        <p:spPr>
          <a:xfrm>
            <a:off x="749808" y="2240280"/>
            <a:ext cx="4754880" cy="30632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250" dirty="0">
                <a:solidFill>
                  <a:srgbClr val="F5F7FA"/>
                </a:solidFill>
              </a:rPr>
              <a:t>Customers choose service, vehicle size, service mode, address and time slot.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The system recommends the best available washer based on availability and profile.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Admin manages calendar, booking statuses, service catalog, washers and basic monetization.</a:t>
            </a:r>
            <a:endParaRPr lang="en-US" sz="1250" dirty="0"/>
          </a:p>
          <a:p>
            <a:r>
              <a:rPr lang="en-US" sz="1250" dirty="0">
                <a:solidFill>
                  <a:srgbClr val="F5F7FA"/>
                </a:solidFill>
              </a:rPr>
              <a:t>Referral codes and discounts create a built-in growth loop.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6446520" y="1417320"/>
            <a:ext cx="4160520" cy="4617720"/>
          </a:xfrm>
          <a:prstGeom prst="roundRect">
            <a:avLst>
              <a:gd name="adj" fmla="val 1758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2" name="Image 0" descr="C:\Users\Edis\Documents\Codex\2026-05-17\ne-mom-web-site-necess-me\pitch-deck-assets\02-booking-services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9672" y="1490472"/>
            <a:ext cx="4014216" cy="4471416"/>
          </a:xfrm>
          <a:prstGeom prst="rect">
            <a:avLst/>
          </a:prstGeom>
        </p:spPr>
      </p:pic>
      <p:sp>
        <p:nvSpPr>
          <p:cNvPr id="13" name="Shape 10"/>
          <p:cNvSpPr/>
          <p:nvPr/>
        </p:nvSpPr>
        <p:spPr>
          <a:xfrm>
            <a:off x="6647688" y="161848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6720840" y="168249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Booking flow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Product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The booking flow takes the user from need to confirmed reservation.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04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1323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4183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1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42646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Service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42646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Classic Interior, Complete or Exterior</a:t>
            </a:r>
            <a:endParaRPr lang="en-US" sz="1020" dirty="0"/>
          </a:p>
        </p:txBody>
      </p:sp>
      <p:sp>
        <p:nvSpPr>
          <p:cNvPr id="13" name="Shape 11"/>
          <p:cNvSpPr/>
          <p:nvPr/>
        </p:nvSpPr>
        <p:spPr>
          <a:xfrm>
            <a:off x="446227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9087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2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517550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Vehicle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17550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Price adapts to vehicle class</a:t>
            </a:r>
            <a:endParaRPr lang="en-US" sz="1020" dirty="0"/>
          </a:p>
        </p:txBody>
      </p:sp>
      <p:sp>
        <p:nvSpPr>
          <p:cNvPr id="17" name="Shape 15"/>
          <p:cNvSpPr/>
          <p:nvPr/>
        </p:nvSpPr>
        <p:spPr>
          <a:xfrm>
            <a:off x="8211312" y="155448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39912" y="177393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924544" y="180136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Mode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924544" y="221284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Drop-off, mobile visit or pickup/drop-off</a:t>
            </a:r>
            <a:endParaRPr lang="en-US" sz="1020" dirty="0"/>
          </a:p>
        </p:txBody>
      </p:sp>
      <p:sp>
        <p:nvSpPr>
          <p:cNvPr id="21" name="Shape 19"/>
          <p:cNvSpPr/>
          <p:nvPr/>
        </p:nvSpPr>
        <p:spPr>
          <a:xfrm>
            <a:off x="71323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4183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42646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Time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42646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Address, calendar and available slots</a:t>
            </a:r>
            <a:endParaRPr lang="en-US" sz="1020" dirty="0"/>
          </a:p>
        </p:txBody>
      </p:sp>
      <p:sp>
        <p:nvSpPr>
          <p:cNvPr id="25" name="Shape 23"/>
          <p:cNvSpPr/>
          <p:nvPr/>
        </p:nvSpPr>
        <p:spPr>
          <a:xfrm>
            <a:off x="446227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69087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5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517550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Washer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517550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Automatic best-washer recommendation</a:t>
            </a:r>
            <a:endParaRPr lang="en-US" sz="1020" dirty="0"/>
          </a:p>
        </p:txBody>
      </p:sp>
      <p:sp>
        <p:nvSpPr>
          <p:cNvPr id="29" name="Shape 27"/>
          <p:cNvSpPr/>
          <p:nvPr/>
        </p:nvSpPr>
        <p:spPr>
          <a:xfrm>
            <a:off x="8211312" y="3703320"/>
            <a:ext cx="3182112" cy="1508760"/>
          </a:xfrm>
          <a:prstGeom prst="roundRect">
            <a:avLst>
              <a:gd name="adj" fmla="val 4848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439912" y="3922776"/>
            <a:ext cx="34747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2EE8C8"/>
                </a:solidFill>
              </a:rPr>
              <a:t>6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8924544" y="39502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500" b="1" dirty="0">
                <a:solidFill>
                  <a:srgbClr val="F5F7FA"/>
                </a:solidFill>
              </a:rPr>
              <a:t>Extras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8924544" y="4361688"/>
            <a:ext cx="217627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A9B7C6"/>
                </a:solidFill>
              </a:rPr>
              <a:t>Add-ons, referral discount and final price</a:t>
            </a:r>
            <a:endParaRPr lang="en-US" sz="1020" dirty="0"/>
          </a:p>
        </p:txBody>
      </p:sp>
      <p:sp>
        <p:nvSpPr>
          <p:cNvPr id="33" name="Text 31"/>
          <p:cNvSpPr/>
          <p:nvPr/>
        </p:nvSpPr>
        <p:spPr>
          <a:xfrm>
            <a:off x="914400" y="5870448"/>
            <a:ext cx="102412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2EE8C8"/>
                </a:solidFill>
              </a:rPr>
              <a:t>The MVP already covers the core value: clear pricing, fewer messages and faster matching between demand and provider.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Marketplace Dynamics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The platform can scale through better supply, better availability and referral growth.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05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685800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Customers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Clear pricing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Fast slot selection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Mobile visit or pickup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Referral discount</a:t>
            </a:r>
            <a:endParaRPr lang="en-US" sz="1120" dirty="0"/>
          </a:p>
        </p:txBody>
      </p:sp>
      <p:sp>
        <p:nvSpPr>
          <p:cNvPr id="12" name="Shape 10"/>
          <p:cNvSpPr/>
          <p:nvPr/>
        </p:nvSpPr>
        <p:spPr>
          <a:xfrm>
            <a:off x="4599432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73752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Washers / detailers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4873752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New requests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Active / available status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Profile, rating and history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Scheduling without chaos</a:t>
            </a:r>
            <a:endParaRPr lang="en-US" sz="1120" dirty="0"/>
          </a:p>
        </p:txBody>
      </p:sp>
      <p:sp>
        <p:nvSpPr>
          <p:cNvPr id="15" name="Shape 13"/>
          <p:cNvSpPr/>
          <p:nvPr/>
        </p:nvSpPr>
        <p:spPr>
          <a:xfrm>
            <a:off x="8513064" y="1600200"/>
            <a:ext cx="2971800" cy="3977640"/>
          </a:xfrm>
          <a:prstGeom prst="roundRect">
            <a:avLst>
              <a:gd name="adj" fmla="val 2462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787384" y="1901952"/>
            <a:ext cx="23317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800" b="1" dirty="0">
                <a:solidFill>
                  <a:srgbClr val="F5F7FA"/>
                </a:solidFill>
              </a:rPr>
              <a:t>Platform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787384" y="2432304"/>
            <a:ext cx="2377440" cy="24688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Service catalog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Dispatch logic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Operations calendar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Monetization and discounts</a:t>
            </a:r>
            <a:endParaRPr lang="en-US" sz="112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Model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For external pitches, only basic monetization information is shared.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4980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14400" y="1746504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Booking Fee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914400" y="2203704"/>
            <a:ext cx="2459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platform fee on successfully completed bookings</a:t>
            </a:r>
            <a:endParaRPr lang="en-US" sz="840" dirty="0"/>
          </a:p>
        </p:txBody>
      </p:sp>
      <p:sp>
        <p:nvSpPr>
          <p:cNvPr id="12" name="Shape 10"/>
          <p:cNvSpPr/>
          <p:nvPr/>
        </p:nvSpPr>
        <p:spPr>
          <a:xfrm>
            <a:off x="3767328" y="1600200"/>
            <a:ext cx="278892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931920" y="1746504"/>
            <a:ext cx="245973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3B82F6"/>
                </a:solidFill>
              </a:rPr>
              <a:t>Add-ons</a:t>
            </a:r>
            <a:endParaRPr lang="en-US" sz="2100" dirty="0"/>
          </a:p>
        </p:txBody>
      </p:sp>
      <p:sp>
        <p:nvSpPr>
          <p:cNvPr id="14" name="Text 12"/>
          <p:cNvSpPr/>
          <p:nvPr/>
        </p:nvSpPr>
        <p:spPr>
          <a:xfrm>
            <a:off x="3931920" y="2203704"/>
            <a:ext cx="24597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extra services increase booking value</a:t>
            </a:r>
            <a:endParaRPr lang="en-US" sz="840" dirty="0"/>
          </a:p>
        </p:txBody>
      </p:sp>
      <p:sp>
        <p:nvSpPr>
          <p:cNvPr id="15" name="Shape 13"/>
          <p:cNvSpPr/>
          <p:nvPr/>
        </p:nvSpPr>
        <p:spPr>
          <a:xfrm>
            <a:off x="6784848" y="1600200"/>
            <a:ext cx="3063240" cy="1051560"/>
          </a:xfrm>
          <a:prstGeom prst="roundRect">
            <a:avLst>
              <a:gd name="adj" fmla="val 695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949440" y="1746504"/>
            <a:ext cx="273405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100" b="1" dirty="0">
                <a:solidFill>
                  <a:srgbClr val="2EE8C8"/>
                </a:solidFill>
              </a:rPr>
              <a:t>Partner Tools</a:t>
            </a:r>
            <a:endParaRPr lang="en-US" sz="2100" dirty="0"/>
          </a:p>
        </p:txBody>
      </p:sp>
      <p:sp>
        <p:nvSpPr>
          <p:cNvPr id="17" name="Text 15"/>
          <p:cNvSpPr/>
          <p:nvPr/>
        </p:nvSpPr>
        <p:spPr>
          <a:xfrm>
            <a:off x="6949440" y="2203704"/>
            <a:ext cx="27340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840" dirty="0">
                <a:solidFill>
                  <a:srgbClr val="A9B7C6"/>
                </a:solidFill>
              </a:rPr>
              <a:t>future premium tools for partners and fleets</a:t>
            </a:r>
            <a:endParaRPr lang="en-US" sz="840" dirty="0"/>
          </a:p>
        </p:txBody>
      </p:sp>
      <p:sp>
        <p:nvSpPr>
          <p:cNvPr id="18" name="Text 16"/>
          <p:cNvSpPr/>
          <p:nvPr/>
        </p:nvSpPr>
        <p:spPr>
          <a:xfrm>
            <a:off x="804672" y="3154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Basic logic</a:t>
            </a:r>
            <a:endParaRPr lang="en-US" sz="1900" dirty="0"/>
          </a:p>
        </p:txBody>
      </p:sp>
      <p:sp>
        <p:nvSpPr>
          <p:cNvPr id="19" name="Text 17"/>
          <p:cNvSpPr/>
          <p:nvPr/>
        </p:nvSpPr>
        <p:spPr>
          <a:xfrm>
            <a:off x="822960" y="3657600"/>
            <a:ext cx="5257800" cy="21488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necess.me generates revenue when a booking is successfully completed.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The customer sees a clear price before confirming.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Add-on services, mobile visit and pickup/drop-off can increase booking value.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Specific fee levels are defined and tested during the pilot.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6492240" y="3154680"/>
            <a:ext cx="4160520" cy="2606040"/>
          </a:xfrm>
          <a:prstGeom prst="roundRect">
            <a:avLst>
              <a:gd name="adj" fmla="val 2807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12280" y="3502152"/>
            <a:ext cx="32918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EE8C8"/>
                </a:solidFill>
              </a:rPr>
              <a:t>Pitch message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6839712" y="4041648"/>
            <a:ext cx="315468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20" dirty="0">
                <a:solidFill>
                  <a:srgbClr val="F5F7FA"/>
                </a:solidFill>
              </a:rPr>
              <a:t>simple model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revenue tied to bookings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clear pricing for customers</a:t>
            </a:r>
            <a:endParaRPr lang="en-US" sz="1120" dirty="0"/>
          </a:p>
          <a:p>
            <a:r>
              <a:rPr lang="en-US" sz="1120" dirty="0">
                <a:solidFill>
                  <a:srgbClr val="F5F7FA"/>
                </a:solidFill>
              </a:rPr>
              <a:t>flexible for the pilot phase</a:t>
            </a:r>
            <a:endParaRPr lang="en-US" sz="112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Operations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The admin layer turns a booking product into a manageable service business.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07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1323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0" name="Image 0" descr="C:\Users\Edis\Documents\Codex\2026-05-17\ne-mom-web-site-necess-me\pitch-deck-assets\03-admin-dashboar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6384" y="1581912"/>
            <a:ext cx="4379976" cy="4379976"/>
          </a:xfrm>
          <a:prstGeom prst="rect">
            <a:avLst/>
          </a:prstGeom>
        </p:spPr>
      </p:pic>
      <p:sp>
        <p:nvSpPr>
          <p:cNvPr id="11" name="Shape 8"/>
          <p:cNvSpPr/>
          <p:nvPr/>
        </p:nvSpPr>
        <p:spPr>
          <a:xfrm>
            <a:off x="914400" y="170992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87552" y="177393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Admin dashboard</a:t>
            </a:r>
            <a:endParaRPr lang="en-US" sz="700" dirty="0"/>
          </a:p>
        </p:txBody>
      </p:sp>
      <p:sp>
        <p:nvSpPr>
          <p:cNvPr id="13" name="Shape 10"/>
          <p:cNvSpPr/>
          <p:nvPr/>
        </p:nvSpPr>
        <p:spPr>
          <a:xfrm>
            <a:off x="5559552" y="1508760"/>
            <a:ext cx="4526280" cy="4526280"/>
          </a:xfrm>
          <a:prstGeom prst="roundRect">
            <a:avLst>
              <a:gd name="adj" fmla="val 1616"/>
            </a:avLst>
          </a:prstGeom>
          <a:solidFill>
            <a:srgbClr val="08131D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pic>
        <p:nvPicPr>
          <p:cNvPr id="14" name="Image 1" descr="C:\Users\Edis\Documents\Codex\2026-05-17\ne-mom-web-site-necess-me\pitch-deck-assets\04-services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704" y="1581912"/>
            <a:ext cx="4379976" cy="4379976"/>
          </a:xfrm>
          <a:prstGeom prst="rect">
            <a:avLst/>
          </a:prstGeom>
        </p:spPr>
      </p:pic>
      <p:sp>
        <p:nvSpPr>
          <p:cNvPr id="15" name="Shape 11"/>
          <p:cNvSpPr/>
          <p:nvPr/>
        </p:nvSpPr>
        <p:spPr>
          <a:xfrm>
            <a:off x="5760720" y="1709928"/>
            <a:ext cx="1417320" cy="274320"/>
          </a:xfrm>
          <a:prstGeom prst="roundRect">
            <a:avLst>
              <a:gd name="adj" fmla="val 20000"/>
            </a:avLst>
          </a:prstGeom>
          <a:solidFill>
            <a:srgbClr val="071018">
              <a:alpha val="92000"/>
            </a:srgbClr>
          </a:solidFill>
          <a:ln w="7620">
            <a:solidFill>
              <a:srgbClr val="2EE8C8">
                <a:alpha val="55000"/>
              </a:srgbClr>
            </a:solidFill>
            <a:prstDash val="solid"/>
          </a:ln>
        </p:spPr>
      </p:sp>
      <p:sp>
        <p:nvSpPr>
          <p:cNvPr id="16" name="Text 12"/>
          <p:cNvSpPr/>
          <p:nvPr/>
        </p:nvSpPr>
        <p:spPr>
          <a:xfrm>
            <a:off x="5833872" y="1773936"/>
            <a:ext cx="1261872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2EE8C8"/>
                </a:solidFill>
              </a:rPr>
              <a:t>Service catalog</a:t>
            </a:r>
            <a:endParaRPr lang="en-US" sz="700" dirty="0"/>
          </a:p>
        </p:txBody>
      </p:sp>
      <p:sp>
        <p:nvSpPr>
          <p:cNvPr id="17" name="Shape 13"/>
          <p:cNvSpPr/>
          <p:nvPr/>
        </p:nvSpPr>
        <p:spPr>
          <a:xfrm>
            <a:off x="9966960" y="1865376"/>
            <a:ext cx="1444752" cy="3566160"/>
          </a:xfrm>
          <a:prstGeom prst="roundRect">
            <a:avLst>
              <a:gd name="adj" fmla="val 5063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10094976" y="2148840"/>
            <a:ext cx="118872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Control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bookings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washers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services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calendar</a:t>
            </a:r>
            <a:endParaRPr lang="en-US" sz="1020" dirty="0"/>
          </a:p>
          <a:p>
            <a:pPr algn="ctr"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pricing</a:t>
            </a:r>
            <a:endParaRPr lang="en-US" sz="102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Status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The MVP is functional and ready for a controlled pilot.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08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822960" y="1600200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60704" y="176479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Built</a:t>
            </a:r>
            <a:endParaRPr lang="en-US" sz="1120" dirty="0"/>
          </a:p>
        </p:txBody>
      </p:sp>
      <p:sp>
        <p:nvSpPr>
          <p:cNvPr id="11" name="Text 9"/>
          <p:cNvSpPr/>
          <p:nvPr/>
        </p:nvSpPr>
        <p:spPr>
          <a:xfrm>
            <a:off x="2926080" y="1755648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Customer dashboard, vehicles, booking flow, referral code and support contact.</a:t>
            </a:r>
            <a:endParaRPr lang="en-US" sz="1020" dirty="0"/>
          </a:p>
        </p:txBody>
      </p:sp>
      <p:sp>
        <p:nvSpPr>
          <p:cNvPr id="12" name="Shape 10"/>
          <p:cNvSpPr/>
          <p:nvPr/>
        </p:nvSpPr>
        <p:spPr>
          <a:xfrm>
            <a:off x="822960" y="2395728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60704" y="2560320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Operations</a:t>
            </a:r>
            <a:endParaRPr lang="en-US" sz="1120" dirty="0"/>
          </a:p>
        </p:txBody>
      </p:sp>
      <p:sp>
        <p:nvSpPr>
          <p:cNvPr id="14" name="Text 12"/>
          <p:cNvSpPr/>
          <p:nvPr/>
        </p:nvSpPr>
        <p:spPr>
          <a:xfrm>
            <a:off x="2926080" y="2551176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Admin dashboard, calendar, booking statuses, washer and service management.</a:t>
            </a:r>
            <a:endParaRPr lang="en-US" sz="1020" dirty="0"/>
          </a:p>
        </p:txBody>
      </p:sp>
      <p:sp>
        <p:nvSpPr>
          <p:cNvPr id="15" name="Shape 13"/>
          <p:cNvSpPr/>
          <p:nvPr/>
        </p:nvSpPr>
        <p:spPr>
          <a:xfrm>
            <a:off x="822960" y="3191256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060704" y="3355848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Monetization</a:t>
            </a:r>
            <a:endParaRPr lang="en-US" sz="1120" dirty="0"/>
          </a:p>
        </p:txBody>
      </p:sp>
      <p:sp>
        <p:nvSpPr>
          <p:cNvPr id="17" name="Text 15"/>
          <p:cNvSpPr/>
          <p:nvPr/>
        </p:nvSpPr>
        <p:spPr>
          <a:xfrm>
            <a:off x="2926080" y="3346704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Platform fee per booking, add-on services and basic settlement logic.</a:t>
            </a:r>
            <a:endParaRPr lang="en-US" sz="1020" dirty="0"/>
          </a:p>
        </p:txBody>
      </p:sp>
      <p:sp>
        <p:nvSpPr>
          <p:cNvPr id="18" name="Shape 16"/>
          <p:cNvSpPr/>
          <p:nvPr/>
        </p:nvSpPr>
        <p:spPr>
          <a:xfrm>
            <a:off x="822960" y="3986784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060704" y="4151376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Pilot setup</a:t>
            </a:r>
            <a:endParaRPr lang="en-US" sz="1120" dirty="0"/>
          </a:p>
        </p:txBody>
      </p:sp>
      <p:sp>
        <p:nvSpPr>
          <p:cNvPr id="20" name="Text 18"/>
          <p:cNvSpPr/>
          <p:nvPr/>
        </p:nvSpPr>
        <p:spPr>
          <a:xfrm>
            <a:off x="2926080" y="4142232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One active washer, three core services, CHF pricing and a test vehicle.</a:t>
            </a:r>
            <a:endParaRPr lang="en-US" sz="1020" dirty="0"/>
          </a:p>
        </p:txBody>
      </p:sp>
      <p:sp>
        <p:nvSpPr>
          <p:cNvPr id="21" name="Shape 19"/>
          <p:cNvSpPr/>
          <p:nvPr/>
        </p:nvSpPr>
        <p:spPr>
          <a:xfrm>
            <a:off x="822960" y="4782312"/>
            <a:ext cx="10515600" cy="603504"/>
          </a:xfrm>
          <a:prstGeom prst="roundRect">
            <a:avLst>
              <a:gd name="adj" fmla="val 12121"/>
            </a:avLst>
          </a:prstGeom>
          <a:solidFill>
            <a:srgbClr val="0F1F2C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60704" y="4946904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20" b="1" dirty="0">
                <a:solidFill>
                  <a:srgbClr val="2EE8C8"/>
                </a:solidFill>
              </a:rPr>
              <a:t>Next proof</a:t>
            </a:r>
            <a:endParaRPr lang="en-US" sz="1120" dirty="0"/>
          </a:p>
        </p:txBody>
      </p:sp>
      <p:sp>
        <p:nvSpPr>
          <p:cNvPr id="23" name="Text 21"/>
          <p:cNvSpPr/>
          <p:nvPr/>
        </p:nvSpPr>
        <p:spPr>
          <a:xfrm>
            <a:off x="2926080" y="4937760"/>
            <a:ext cx="78638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20" dirty="0">
                <a:solidFill>
                  <a:srgbClr val="F5F7FA"/>
                </a:solidFill>
              </a:rPr>
              <a:t>First real bookings, repeat rate, referral acquisition and partner capacity.</a:t>
            </a:r>
            <a:endParaRPr lang="en-US" sz="102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710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71018"/>
          </a:solidFill>
          <a:ln w="12700">
            <a:solidFill>
              <a:srgbClr val="0710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109728"/>
          </a:xfrm>
          <a:prstGeom prst="rect">
            <a:avLst/>
          </a:prstGeom>
          <a:solidFill>
            <a:srgbClr val="2EE8C8"/>
          </a:solidFill>
          <a:ln w="12700">
            <a:solidFill>
              <a:srgbClr val="2EE8C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66928" y="41148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2500" b="1" dirty="0">
                <a:solidFill>
                  <a:srgbClr val="F5F7F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Beachhead Market</a:t>
            </a:r>
            <a:endParaRPr lang="en-US" sz="2500" dirty="0"/>
          </a:p>
        </p:txBody>
      </p:sp>
      <p:sp>
        <p:nvSpPr>
          <p:cNvPr id="5" name="Text 3"/>
          <p:cNvSpPr/>
          <p:nvPr/>
        </p:nvSpPr>
        <p:spPr>
          <a:xfrm>
            <a:off x="585216" y="914400"/>
            <a:ext cx="8412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A9B7C6"/>
                </a:solidFill>
              </a:rPr>
              <a:t>Start narrow, prove liquidity, then expand city by city.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566928" y="1207008"/>
            <a:ext cx="1143000" cy="0"/>
          </a:xfrm>
          <a:prstGeom prst="line">
            <a:avLst/>
          </a:prstGeom>
          <a:noFill/>
          <a:ln w="25400">
            <a:solidFill>
              <a:srgbClr val="2EE8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64465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A9B7C6"/>
                </a:solidFill>
              </a:rPr>
              <a:t>necess.me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11201400" y="6419088"/>
            <a:ext cx="411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A9B7C6"/>
                </a:solidFill>
              </a:rPr>
              <a:t>09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731520" y="1536192"/>
            <a:ext cx="46634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Initial focus</a:t>
            </a:r>
            <a:endParaRPr lang="en-US" sz="1900" dirty="0"/>
          </a:p>
        </p:txBody>
      </p:sp>
      <p:sp>
        <p:nvSpPr>
          <p:cNvPr id="11" name="Text 9"/>
          <p:cNvSpPr/>
          <p:nvPr/>
        </p:nvSpPr>
        <p:spPr>
          <a:xfrm>
            <a:off x="1005840" y="2450592"/>
            <a:ext cx="384048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Swiss urban regions with high purchasing power.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Car owners who want a clean process and clear pricing.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Mobile car care and pickup/drop-off as premium convenience.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B2B fleets, hotels, business locations and premium residential buildings as a second wave.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6080760" y="1536192"/>
            <a:ext cx="5349240" cy="4389120"/>
          </a:xfrm>
          <a:prstGeom prst="roundRect">
            <a:avLst>
              <a:gd name="adj" fmla="val 1667"/>
            </a:avLst>
          </a:prstGeom>
          <a:solidFill>
            <a:srgbClr val="102434"/>
          </a:solidFill>
          <a:ln w="12700">
            <a:solidFill>
              <a:srgbClr val="25475C">
                <a:alpha val="8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355080" y="187452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F7FA"/>
                </a:solidFill>
              </a:rPr>
              <a:t>Why now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6355080" y="2450592"/>
            <a:ext cx="4434840" cy="25146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r>
              <a:rPr lang="en-US" sz="1150" dirty="0">
                <a:solidFill>
                  <a:srgbClr val="F5F7FA"/>
                </a:solidFill>
              </a:rPr>
              <a:t>Customers expect booking experiences like delivery, taxi and beauty services.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Local providers need digital demand without building their own software.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No-code and AI make vertical marketplace testing faster.</a:t>
            </a:r>
            <a:endParaRPr lang="en-US" sz="1150" dirty="0"/>
          </a:p>
          <a:p>
            <a:r>
              <a:rPr lang="en-US" sz="1150" dirty="0">
                <a:solidFill>
                  <a:srgbClr val="F5F7FA"/>
                </a:solidFill>
              </a:rPr>
              <a:t>Pilot data can quickly show where real demand exists.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necess.me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necess.me Pitch Deck</dc:title>
  <dc:subject>Pitch deck</dc:subject>
  <dc:creator>necess.me</dc:creator>
  <cp:lastModifiedBy>necess.me</cp:lastModifiedBy>
  <cp:revision>1</cp:revision>
  <dcterms:created xsi:type="dcterms:W3CDTF">2026-06-08T20:42:07Z</dcterms:created>
  <dcterms:modified xsi:type="dcterms:W3CDTF">2026-06-08T20:42:07Z</dcterms:modified>
</cp:coreProperties>
</file>