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566928"/>
            <a:ext cx="43891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necess.me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85800" y="1170432"/>
            <a:ext cx="1097280" cy="310896"/>
          </a:xfrm>
          <a:prstGeom prst="roundRect">
            <a:avLst>
              <a:gd name="adj" fmla="val 23529"/>
            </a:avLst>
          </a:prstGeom>
          <a:solidFill>
            <a:srgbClr val="2EE8C8">
              <a:alpha val="16000"/>
            </a:srgbClr>
          </a:solidFill>
          <a:ln w="1270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95528" y="1243584"/>
            <a:ext cx="8686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" b="1" dirty="0">
                <a:solidFill>
                  <a:srgbClr val="2EE8C8"/>
                </a:solidFill>
              </a:rPr>
              <a:t>PITCH DECK</a:t>
            </a:r>
            <a:endParaRPr lang="en-US" sz="720" dirty="0"/>
          </a:p>
        </p:txBody>
      </p:sp>
      <p:sp>
        <p:nvSpPr>
          <p:cNvPr id="7" name="Text 5"/>
          <p:cNvSpPr/>
          <p:nvPr/>
        </p:nvSpPr>
        <p:spPr>
          <a:xfrm>
            <a:off x="658368" y="1664208"/>
            <a:ext cx="56692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Marketplace und Betriebssystem fuer Car-Care-Services.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694944" y="2999232"/>
            <a:ext cx="5029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A9B7C6"/>
                </a:solidFill>
              </a:rPr>
              <a:t>Buchungen, transparente Preislogik, Zuweisung von Waeschern, Referral-Wachstum und Admin-Kontrolle in einem Produkt.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713232" y="4069080"/>
            <a:ext cx="155448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77824" y="4215384"/>
            <a:ext cx="12252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CHF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877824" y="4672584"/>
            <a:ext cx="1225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transparente Preisbildung</a:t>
            </a:r>
            <a:endParaRPr lang="en-US" sz="840" dirty="0"/>
          </a:p>
        </p:txBody>
      </p:sp>
      <p:sp>
        <p:nvSpPr>
          <p:cNvPr id="12" name="Shape 10"/>
          <p:cNvSpPr/>
          <p:nvPr/>
        </p:nvSpPr>
        <p:spPr>
          <a:xfrm>
            <a:off x="2487168" y="4069080"/>
            <a:ext cx="214884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651760" y="4215384"/>
            <a:ext cx="18196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3B82F6"/>
                </a:solidFill>
              </a:rPr>
              <a:t>Fee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2651760" y="4672584"/>
            <a:ext cx="1819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einfaches Umsatzmodell pro Buchung</a:t>
            </a:r>
            <a:endParaRPr lang="en-US" sz="840" dirty="0"/>
          </a:p>
        </p:txBody>
      </p:sp>
      <p:sp>
        <p:nvSpPr>
          <p:cNvPr id="15" name="Shape 13"/>
          <p:cNvSpPr/>
          <p:nvPr/>
        </p:nvSpPr>
        <p:spPr>
          <a:xfrm>
            <a:off x="4864608" y="4069080"/>
            <a:ext cx="187452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0" y="4215384"/>
            <a:ext cx="15453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MVP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5029200" y="4672584"/>
            <a:ext cx="15453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Base44-App bereit fuer Pilot</a:t>
            </a:r>
            <a:endParaRPr lang="en-US" sz="840" dirty="0"/>
          </a:p>
        </p:txBody>
      </p:sp>
      <p:sp>
        <p:nvSpPr>
          <p:cNvPr id="18" name="Shape 16"/>
          <p:cNvSpPr/>
          <p:nvPr/>
        </p:nvSpPr>
        <p:spPr>
          <a:xfrm>
            <a:off x="6812280" y="658368"/>
            <a:ext cx="4434840" cy="5596128"/>
          </a:xfrm>
          <a:prstGeom prst="roundRect">
            <a:avLst>
              <a:gd name="adj" fmla="val 1649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9" name="Image 0" descr="C:\Users\Edis\Documents\Codex\2026-05-17\ne-mom-web-site-necess-me\pitch-deck-assets\01-client-dashboar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85432" y="731520"/>
            <a:ext cx="4288536" cy="5449824"/>
          </a:xfrm>
          <a:prstGeom prst="rect">
            <a:avLst/>
          </a:prstGeom>
        </p:spPr>
      </p:pic>
      <p:sp>
        <p:nvSpPr>
          <p:cNvPr id="20" name="Shape 17"/>
          <p:cNvSpPr/>
          <p:nvPr/>
        </p:nvSpPr>
        <p:spPr>
          <a:xfrm>
            <a:off x="7013448" y="859536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086600" y="923544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Product preview</a:t>
            </a:r>
            <a:endParaRPr lang="en-US" sz="700" dirty="0"/>
          </a:p>
        </p:txBody>
      </p:sp>
      <p:sp>
        <p:nvSpPr>
          <p:cNvPr id="22" name="Text 19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23" name="Text 20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Go-to-Market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Der Pilot soll wiederholbare Nachfrage und operative Zuverlaessigkeit beweisen.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10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804672" y="1572768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78992" y="1773936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1. Supply first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246120" y="1728216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10-20 gepruefte Waescher/Detailer in einer Region onboarden; Qualitaet, Preise und Verfuegbarkeit definieren.</a:t>
            </a:r>
            <a:endParaRPr lang="en-US" sz="1020" dirty="0"/>
          </a:p>
        </p:txBody>
      </p:sp>
      <p:sp>
        <p:nvSpPr>
          <p:cNvPr id="12" name="Shape 10"/>
          <p:cNvSpPr/>
          <p:nvPr/>
        </p:nvSpPr>
        <p:spPr>
          <a:xfrm>
            <a:off x="804672" y="2633472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78992" y="2834640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2. Local demand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3246120" y="2788920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Lokales SEO, Google Business, Instagram/TikTok, QR-Flyer an Parkorten und Partnerschaften mit Garagen.</a:t>
            </a:r>
            <a:endParaRPr lang="en-US" sz="1020" dirty="0"/>
          </a:p>
        </p:txBody>
      </p:sp>
      <p:sp>
        <p:nvSpPr>
          <p:cNvPr id="15" name="Shape 13"/>
          <p:cNvSpPr/>
          <p:nvPr/>
        </p:nvSpPr>
        <p:spPr>
          <a:xfrm>
            <a:off x="804672" y="3694176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78992" y="3895344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3. Referral loop</a:t>
            </a:r>
            <a:endParaRPr lang="en-US" sz="1280" dirty="0"/>
          </a:p>
        </p:txBody>
      </p:sp>
      <p:sp>
        <p:nvSpPr>
          <p:cNvPr id="17" name="Text 15"/>
          <p:cNvSpPr/>
          <p:nvPr/>
        </p:nvSpPr>
        <p:spPr>
          <a:xfrm>
            <a:off x="3246120" y="3849624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Referral-Codes und Rabatte nutzen, um organische Buchungen messbar zu machen.</a:t>
            </a:r>
            <a:endParaRPr lang="en-US" sz="1020" dirty="0"/>
          </a:p>
        </p:txBody>
      </p:sp>
      <p:sp>
        <p:nvSpPr>
          <p:cNvPr id="18" name="Shape 16"/>
          <p:cNvSpPr/>
          <p:nvPr/>
        </p:nvSpPr>
        <p:spPr>
          <a:xfrm>
            <a:off x="804672" y="4754880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78992" y="4956048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4. B2B channel</a:t>
            </a:r>
            <a:endParaRPr lang="en-US" sz="1280" dirty="0"/>
          </a:p>
        </p:txBody>
      </p:sp>
      <p:sp>
        <p:nvSpPr>
          <p:cNvPr id="20" name="Text 18"/>
          <p:cNvSpPr/>
          <p:nvPr/>
        </p:nvSpPr>
        <p:spPr>
          <a:xfrm>
            <a:off x="3246120" y="4910328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Flotten und Standorten monatliche Slots und priorisierte Verfuegbarkeit anbieten.</a:t>
            </a:r>
            <a:endParaRPr lang="en-US" sz="10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Roadmap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Vom MVP zu einer Plattform, die in mehreren Staedten starten kann.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11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7724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Pilot</a:t>
            </a:r>
            <a:endParaRPr lang="en-US" sz="1750" dirty="0"/>
          </a:p>
        </p:txBody>
      </p:sp>
      <p:sp>
        <p:nvSpPr>
          <p:cNvPr id="11" name="Shape 9"/>
          <p:cNvSpPr/>
          <p:nvPr/>
        </p:nvSpPr>
        <p:spPr>
          <a:xfrm>
            <a:off x="100584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0584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Erste reale Buchungen, manuelle Qualitaetskontrolle, Preis- und Kapazitaetsvalidierung.</a:t>
            </a:r>
            <a:endParaRPr lang="en-US" sz="1120" dirty="0"/>
          </a:p>
        </p:txBody>
      </p:sp>
      <p:sp>
        <p:nvSpPr>
          <p:cNvPr id="13" name="Shape 11"/>
          <p:cNvSpPr/>
          <p:nvPr/>
        </p:nvSpPr>
        <p:spPr>
          <a:xfrm>
            <a:off x="356616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9476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Automation</a:t>
            </a:r>
            <a:endParaRPr lang="en-US" sz="1750" dirty="0"/>
          </a:p>
        </p:txBody>
      </p:sp>
      <p:sp>
        <p:nvSpPr>
          <p:cNvPr id="15" name="Shape 13"/>
          <p:cNvSpPr/>
          <p:nvPr/>
        </p:nvSpPr>
        <p:spPr>
          <a:xfrm>
            <a:off x="379476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9476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Online-Zahlung, Bestaetigungen, Benachrichtigungen, Statusupdates und Reviews.</a:t>
            </a:r>
            <a:endParaRPr lang="en-US" sz="1120" dirty="0"/>
          </a:p>
        </p:txBody>
      </p:sp>
      <p:sp>
        <p:nvSpPr>
          <p:cNvPr id="17" name="Shape 15"/>
          <p:cNvSpPr/>
          <p:nvPr/>
        </p:nvSpPr>
        <p:spPr>
          <a:xfrm>
            <a:off x="635508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8368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Partner Scale</a:t>
            </a:r>
            <a:endParaRPr lang="en-US" sz="1750" dirty="0"/>
          </a:p>
        </p:txBody>
      </p:sp>
      <p:sp>
        <p:nvSpPr>
          <p:cNvPr id="19" name="Shape 17"/>
          <p:cNvSpPr/>
          <p:nvPr/>
        </p:nvSpPr>
        <p:spPr>
          <a:xfrm>
            <a:off x="658368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Onboarding fuer Waescher, Profil, Verfuegbarkeiten und Partner-Analytics.</a:t>
            </a:r>
            <a:endParaRPr lang="en-US" sz="1120" dirty="0"/>
          </a:p>
        </p:txBody>
      </p:sp>
      <p:sp>
        <p:nvSpPr>
          <p:cNvPr id="21" name="Shape 19"/>
          <p:cNvSpPr/>
          <p:nvPr/>
        </p:nvSpPr>
        <p:spPr>
          <a:xfrm>
            <a:off x="914400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37260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Growth</a:t>
            </a:r>
            <a:endParaRPr lang="en-US" sz="1750" dirty="0"/>
          </a:p>
        </p:txBody>
      </p:sp>
      <p:sp>
        <p:nvSpPr>
          <p:cNvPr id="23" name="Shape 21"/>
          <p:cNvSpPr/>
          <p:nvPr/>
        </p:nvSpPr>
        <p:spPr>
          <a:xfrm>
            <a:off x="937260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37260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Mehrsprachige App, Fleet-Pakete, CRM-Integrationen und neue Regionen.</a:t>
            </a:r>
            <a:endParaRPr lang="en-US" sz="11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Ask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Was fuer die naechsten 90 Tage gebraucht wird.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12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86384" y="1572768"/>
            <a:ext cx="521208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78992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7FA"/>
                </a:solidFill>
              </a:rPr>
              <a:t>Gesucht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078992" y="2450592"/>
            <a:ext cx="4251960" cy="2487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80" dirty="0">
                <a:solidFill>
                  <a:srgbClr val="F5F7FA"/>
                </a:solidFill>
              </a:rPr>
              <a:t>Pilotpartner: Waescher und Detailer fuer erste Termine.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Lokale Akquisekanaele: Garagen, Parkorte, Flotten und Objekte.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Launch-Budget fuer erste Kampagnen und operative Validierung.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Feedback von Mentoren/Investoren zu Marketplace-Economics und Pricing.</a:t>
            </a:r>
            <a:endParaRPr lang="en-US" sz="1180" dirty="0"/>
          </a:p>
        </p:txBody>
      </p:sp>
      <p:sp>
        <p:nvSpPr>
          <p:cNvPr id="12" name="Shape 10"/>
          <p:cNvSpPr/>
          <p:nvPr/>
        </p:nvSpPr>
        <p:spPr>
          <a:xfrm>
            <a:off x="6473952" y="1572768"/>
            <a:ext cx="4526280" cy="4389120"/>
          </a:xfrm>
          <a:prstGeom prst="roundRect">
            <a:avLst>
              <a:gd name="adj" fmla="val 166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784848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7FA"/>
                </a:solidFill>
              </a:rPr>
              <a:t>Pilotziel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6784848" y="2450592"/>
            <a:ext cx="3566160" cy="2487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80" dirty="0">
                <a:solidFill>
                  <a:srgbClr val="F5F7FA"/>
                </a:solidFill>
              </a:rPr>
              <a:t>Beweisen, dass Kunden ohne manuelle Ueberzeugung buchen.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Messen, wie viele Buchungen ein Wäscher qualitativ leisten kann.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Monetarisierung und Preise unter echten Bedingungen testen.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Ein klares Signal fuer Expansion in die naechste Stadt erreichen.</a:t>
            </a:r>
            <a:endParaRPr lang="en-US" sz="1180" dirty="0"/>
          </a:p>
        </p:txBody>
      </p:sp>
      <p:sp>
        <p:nvSpPr>
          <p:cNvPr id="15" name="Text 13"/>
          <p:cNvSpPr/>
          <p:nvPr/>
        </p:nvSpPr>
        <p:spPr>
          <a:xfrm>
            <a:off x="6784848" y="532180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E8C8"/>
                </a:solidFill>
              </a:rPr>
              <a:t>necess.me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Appendix: MVP-Funktionen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Zusammenfassung aus dem Review der Base44-App.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13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1691640"/>
            <a:ext cx="9966960" cy="3474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300" dirty="0">
                <a:solidFill>
                  <a:srgbClr val="F5F7FA"/>
                </a:solidFill>
              </a:rPr>
              <a:t>Client Dashboard: Fahrzeug, letzte Buchungen, Referral-Code und Supportinfo.</a:t>
            </a:r>
            <a:endParaRPr lang="en-US" sz="1300" dirty="0"/>
          </a:p>
          <a:p>
            <a:r>
              <a:rPr lang="en-US" sz="1300" dirty="0">
                <a:solidFill>
                  <a:srgbClr val="F5F7FA"/>
                </a:solidFill>
              </a:rPr>
              <a:t>Booking: Service, Fahrzeugklasse, Modus, Adresse, Kalender, Termin, Wäscher, Extras, Referral und Bestaetigung.</a:t>
            </a:r>
            <a:endParaRPr lang="en-US" sz="1300" dirty="0"/>
          </a:p>
          <a:p>
            <a:r>
              <a:rPr lang="en-US" sz="1300" dirty="0">
                <a:solidFill>
                  <a:srgbClr val="F5F7FA"/>
                </a:solidFill>
              </a:rPr>
              <a:t>Admin: Einnahmen, aktive Wäscher, Booking-Metriken und Basis-Auszahlungsuebersicht.</a:t>
            </a:r>
            <a:endParaRPr lang="en-US" sz="1300" dirty="0"/>
          </a:p>
          <a:p>
            <a:r>
              <a:rPr lang="en-US" sz="1300" dirty="0">
                <a:solidFill>
                  <a:srgbClr val="F5F7FA"/>
                </a:solidFill>
              </a:rPr>
              <a:t>Operations: Kalender, Statusfilter, Wäscherverwaltung, Servicekatalog und Basis-Pricing.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68680" y="53492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i="1" dirty="0">
                <a:solidFill>
                  <a:srgbClr val="A9B7C6"/>
                </a:solidFill>
              </a:rPr>
              <a:t>Hinweis: Marktgroesse und Finanzforecast sind in dieser Version nicht erfunden. Der naechste Schritt ist die Ergaenzung validierter Daten fuer Schweiz/DACH und echter Pilotmetriken.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Problem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Der Car-Care-Markt ist lokal, fragmentiert und noch zu stark manuell.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02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58368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32688" y="1828800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Fuer Autobesitzer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14400" y="2331720"/>
            <a:ext cx="2788920" cy="2331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Es ist schwer, schnell gepruefte Waescher oder Detailer zu finden.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Preise sind oft nicht klar, bevor man schreibt oder anruft.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Terminabsprachen laufen ueber Nachrichten, Telefonate und Wartezeit.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425696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00016" y="1828800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Fuer Waescher und Detailer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681728" y="2331720"/>
            <a:ext cx="2788920" cy="2331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Neue Kunden kommen unregelmaessig und ueber viele Kanaele.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Zeitplan, Adressen und Status werden oft manuell verwaltet.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Ohne professionelles System ist Skalierung schwierig.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8193024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67344" y="1828800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Fuer die Plattform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8449056" y="2331720"/>
            <a:ext cx="2788920" cy="2331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Qualitaet und Verfuegbarkeit muessen kontrollierbar sein.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Preise und Rabatte muessen fuer Kunden klar sein.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Die operativen Ablaeufe muessen ab dem Pilot funktionieren.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Loesung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necess.me verbindet Kundenbuchung und operative Verwaltung fuer Car-Care-Services.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03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94944" y="16002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F5F7FA"/>
                </a:solidFill>
              </a:rPr>
              <a:t>Ein Produkt fuer beide Seiten des Marktes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749808" y="2240280"/>
            <a:ext cx="4754880" cy="3063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250" dirty="0">
                <a:solidFill>
                  <a:srgbClr val="F5F7FA"/>
                </a:solidFill>
              </a:rPr>
              <a:t>Kunden waehlen Service, Fahrzeugklasse, Ausfuehrungsart, Adresse und Termin.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Das System empfiehlt den besten verfuegbaren Wäscher nach Verfuegbarkeit und Profil.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Admin verwaltet Kalender, Buchungsstatus, Servicekatalog, Wäscher und Basis-Monetarisierung.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Referral-Codes und Rabatte schaffen eine eingebaute Wachstumsschleife.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446520" y="1417320"/>
            <a:ext cx="4160520" cy="4617720"/>
          </a:xfrm>
          <a:prstGeom prst="roundRect">
            <a:avLst>
              <a:gd name="adj" fmla="val 1758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2" name="Image 0" descr="C:\Users\Edis\Documents\Codex\2026-05-17\ne-mom-web-site-necess-me\pitch-deck-assets\02-booking-service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19672" y="1490472"/>
            <a:ext cx="4014216" cy="4471416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6647688" y="1618488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720840" y="1682496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Booking flow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Produkt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Der Buchungsflow fuehrt den Kunden von Bedarf zu bestaetigter Reservierung.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04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1323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1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42646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Service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42646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Classic Innen, Komplett oder Aussen</a:t>
            </a:r>
            <a:endParaRPr lang="en-US" sz="1020" dirty="0"/>
          </a:p>
        </p:txBody>
      </p:sp>
      <p:sp>
        <p:nvSpPr>
          <p:cNvPr id="13" name="Shape 11"/>
          <p:cNvSpPr/>
          <p:nvPr/>
        </p:nvSpPr>
        <p:spPr>
          <a:xfrm>
            <a:off x="446227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9087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17550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Fahrzeug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17550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Preis passt sich an die Fahrzeugklasse an</a:t>
            </a:r>
            <a:endParaRPr lang="en-US" sz="1020" dirty="0"/>
          </a:p>
        </p:txBody>
      </p:sp>
      <p:sp>
        <p:nvSpPr>
          <p:cNvPr id="17" name="Shape 15"/>
          <p:cNvSpPr/>
          <p:nvPr/>
        </p:nvSpPr>
        <p:spPr>
          <a:xfrm>
            <a:off x="821131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3991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92454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Modus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92454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Bringen, mobiler Besuch oder Abholung/Rueckgabe</a:t>
            </a:r>
            <a:endParaRPr lang="en-US" sz="1020" dirty="0"/>
          </a:p>
        </p:txBody>
      </p:sp>
      <p:sp>
        <p:nvSpPr>
          <p:cNvPr id="21" name="Shape 19"/>
          <p:cNvSpPr/>
          <p:nvPr/>
        </p:nvSpPr>
        <p:spPr>
          <a:xfrm>
            <a:off x="71323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4183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42646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Termin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42646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Adresse, Kalender und freie Slots</a:t>
            </a:r>
            <a:endParaRPr lang="en-US" sz="1020" dirty="0"/>
          </a:p>
        </p:txBody>
      </p:sp>
      <p:sp>
        <p:nvSpPr>
          <p:cNvPr id="25" name="Shape 23"/>
          <p:cNvSpPr/>
          <p:nvPr/>
        </p:nvSpPr>
        <p:spPr>
          <a:xfrm>
            <a:off x="446227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9087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517550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Wäscher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517550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Automatische Empfehlung des besten Wäscher</a:t>
            </a:r>
            <a:endParaRPr lang="en-US" sz="1020" dirty="0"/>
          </a:p>
        </p:txBody>
      </p:sp>
      <p:sp>
        <p:nvSpPr>
          <p:cNvPr id="29" name="Shape 27"/>
          <p:cNvSpPr/>
          <p:nvPr/>
        </p:nvSpPr>
        <p:spPr>
          <a:xfrm>
            <a:off x="821131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43991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6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892454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Extras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892454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Zusatzleistungen, Referral-Rabatt und finaler Preis</a:t>
            </a:r>
            <a:endParaRPr lang="en-US" sz="1020" dirty="0"/>
          </a:p>
        </p:txBody>
      </p:sp>
      <p:sp>
        <p:nvSpPr>
          <p:cNvPr id="33" name="Text 31"/>
          <p:cNvSpPr/>
          <p:nvPr/>
        </p:nvSpPr>
        <p:spPr>
          <a:xfrm>
            <a:off x="914400" y="5870448"/>
            <a:ext cx="10241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2EE8C8"/>
                </a:solidFill>
              </a:rPr>
              <a:t>Der MVP deckt den Kernwert bereits ab: klare Preise, weniger Nachrichten und schnelleres Matching zwischen Nachfrage und Ausfuehrung.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Marketplace-Dynamik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Die Plattform kann ueber bessere Verfuegbarkeit, bessere Anbieter und Referral-Wachstum skalieren.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05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85800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1901952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5F7FA"/>
                </a:solidFill>
              </a:rPr>
              <a:t>Kunden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Klare Preise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Schnelle Terminauswahl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Mobiler Besuch oder Pickup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Referral-Rabatt</a:t>
            </a:r>
            <a:endParaRPr lang="en-US" sz="1120" dirty="0"/>
          </a:p>
        </p:txBody>
      </p:sp>
      <p:sp>
        <p:nvSpPr>
          <p:cNvPr id="12" name="Shape 10"/>
          <p:cNvSpPr/>
          <p:nvPr/>
        </p:nvSpPr>
        <p:spPr>
          <a:xfrm>
            <a:off x="4599432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73752" y="1901952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5F7FA"/>
                </a:solidFill>
              </a:rPr>
              <a:t>Waescher / Detailer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873752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Neue Anfragen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Aktiv-/Verfuegbarkeitsstatus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Profil, Rating und Historie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Planung ohne Chaos</a:t>
            </a:r>
            <a:endParaRPr lang="en-US" sz="1120" dirty="0"/>
          </a:p>
        </p:txBody>
      </p:sp>
      <p:sp>
        <p:nvSpPr>
          <p:cNvPr id="15" name="Shape 13"/>
          <p:cNvSpPr/>
          <p:nvPr/>
        </p:nvSpPr>
        <p:spPr>
          <a:xfrm>
            <a:off x="8513064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787384" y="1901952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5F7FA"/>
                </a:solidFill>
              </a:rPr>
              <a:t>Plattform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787384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Servicekatalog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Dispatch-Logik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Operativer Kalender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Monetarisierung und Rabatte</a:t>
            </a:r>
            <a:endParaRPr lang="en-US" sz="11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Business Model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Fuer externe Pitches werden nur die Grundinformationen zur Monetarisierung geteilt.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49808" y="1600200"/>
            <a:ext cx="278892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746504"/>
            <a:ext cx="24597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Booking Fee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914400" y="2203704"/>
            <a:ext cx="24597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Plattformgebuehr pro erfolgreich ausgefuehrter Buchung</a:t>
            </a:r>
            <a:endParaRPr lang="en-US" sz="840" dirty="0"/>
          </a:p>
        </p:txBody>
      </p:sp>
      <p:sp>
        <p:nvSpPr>
          <p:cNvPr id="12" name="Shape 10"/>
          <p:cNvSpPr/>
          <p:nvPr/>
        </p:nvSpPr>
        <p:spPr>
          <a:xfrm>
            <a:off x="3767328" y="1600200"/>
            <a:ext cx="278892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931920" y="1746504"/>
            <a:ext cx="24597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3B82F6"/>
                </a:solidFill>
              </a:rPr>
              <a:t>Add-ons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3931920" y="2203704"/>
            <a:ext cx="24597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Zusatzleistungen erhoehen den Buchungswert</a:t>
            </a:r>
            <a:endParaRPr lang="en-US" sz="840" dirty="0"/>
          </a:p>
        </p:txBody>
      </p:sp>
      <p:sp>
        <p:nvSpPr>
          <p:cNvPr id="15" name="Shape 13"/>
          <p:cNvSpPr/>
          <p:nvPr/>
        </p:nvSpPr>
        <p:spPr>
          <a:xfrm>
            <a:off x="6784848" y="1600200"/>
            <a:ext cx="306324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949440" y="1746504"/>
            <a:ext cx="27340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Partner Tools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6949440" y="2203704"/>
            <a:ext cx="2734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Zukuenftige Premium-Tools fuer Partner und Flotten</a:t>
            </a:r>
            <a:endParaRPr lang="en-US" sz="840" dirty="0"/>
          </a:p>
        </p:txBody>
      </p:sp>
      <p:sp>
        <p:nvSpPr>
          <p:cNvPr id="18" name="Text 16"/>
          <p:cNvSpPr/>
          <p:nvPr/>
        </p:nvSpPr>
        <p:spPr>
          <a:xfrm>
            <a:off x="804672" y="31546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Grundlogik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822960" y="3657600"/>
            <a:ext cx="5257800" cy="2148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necess.me erzielt Umsatz, wenn eine Buchung erfolgreich realisiert wird.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Der Kunde sieht vor der Bestaetigung einen klaren Preis.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Zusatzleistungen, mobiler Besuch und Pickup/Drop-off koennen den Buchungswert erhoehen.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Konkrete Gebuehrensaetze werden im Pilot getestet und optimiert.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492240" y="3154680"/>
            <a:ext cx="4160520" cy="2606040"/>
          </a:xfrm>
          <a:prstGeom prst="roundRect">
            <a:avLst>
              <a:gd name="adj" fmla="val 280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12280" y="3502152"/>
            <a:ext cx="3291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Pitch-Botschaft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6839712" y="4041648"/>
            <a:ext cx="315468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einfaches Modell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Umsatz ist an Buchungen gekoppelt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klare Preise fuer Kunden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flexibel fuer Pilotphase</a:t>
            </a:r>
            <a:endParaRPr lang="en-US" sz="11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Operations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Der Admin-Bereich macht aus einem Buchungsprodukt ein steuerbares Service-Geschaeft.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07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13232" y="1508760"/>
            <a:ext cx="4526280" cy="4526280"/>
          </a:xfrm>
          <a:prstGeom prst="roundRect">
            <a:avLst>
              <a:gd name="adj" fmla="val 1616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0" name="Image 0" descr="C:\Users\Edis\Documents\Codex\2026-05-17\ne-mom-web-site-necess-me\pitch-deck-assets\03-admin-dashboar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" y="1581912"/>
            <a:ext cx="4379976" cy="4379976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914400" y="1709928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987552" y="1773936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Admin dashboard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5559552" y="1508760"/>
            <a:ext cx="4526280" cy="4526280"/>
          </a:xfrm>
          <a:prstGeom prst="roundRect">
            <a:avLst>
              <a:gd name="adj" fmla="val 1616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4" name="Image 1" descr="C:\Users\Edis\Documents\Codex\2026-05-17\ne-mom-web-site-necess-me\pitch-deck-assets\04-servic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704" y="1581912"/>
            <a:ext cx="4379976" cy="4379976"/>
          </a:xfrm>
          <a:prstGeom prst="rect">
            <a:avLst/>
          </a:prstGeom>
        </p:spPr>
      </p:pic>
      <p:sp>
        <p:nvSpPr>
          <p:cNvPr id="15" name="Shape 11"/>
          <p:cNvSpPr/>
          <p:nvPr/>
        </p:nvSpPr>
        <p:spPr>
          <a:xfrm>
            <a:off x="5760720" y="1709928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5833872" y="1773936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Service catalog</a:t>
            </a:r>
            <a:endParaRPr lang="en-US" sz="700" dirty="0"/>
          </a:p>
        </p:txBody>
      </p:sp>
      <p:sp>
        <p:nvSpPr>
          <p:cNvPr id="17" name="Shape 13"/>
          <p:cNvSpPr/>
          <p:nvPr/>
        </p:nvSpPr>
        <p:spPr>
          <a:xfrm>
            <a:off x="9966960" y="1865376"/>
            <a:ext cx="1444752" cy="3566160"/>
          </a:xfrm>
          <a:prstGeom prst="roundRect">
            <a:avLst>
              <a:gd name="adj" fmla="val 5063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10094976" y="2148840"/>
            <a:ext cx="118872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Kontrolle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bookings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washers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services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calendar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pricing</a:t>
            </a:r>
            <a:endParaRPr lang="en-US" sz="10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Status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Der MVP ist funktionsfaehig und bereit fuer einen kontrollierten Pilot.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08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822960" y="1600200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60704" y="1764792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Gebaut</a:t>
            </a:r>
            <a:endParaRPr lang="en-US" sz="1120" dirty="0"/>
          </a:p>
        </p:txBody>
      </p:sp>
      <p:sp>
        <p:nvSpPr>
          <p:cNvPr id="11" name="Text 9"/>
          <p:cNvSpPr/>
          <p:nvPr/>
        </p:nvSpPr>
        <p:spPr>
          <a:xfrm>
            <a:off x="2926080" y="1755648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Kunden-Dashboard, Fahrzeuge, Buchungsflow, Referral-Code und Supportkontakt.</a:t>
            </a:r>
            <a:endParaRPr lang="en-US" sz="1020" dirty="0"/>
          </a:p>
        </p:txBody>
      </p:sp>
      <p:sp>
        <p:nvSpPr>
          <p:cNvPr id="12" name="Shape 10"/>
          <p:cNvSpPr/>
          <p:nvPr/>
        </p:nvSpPr>
        <p:spPr>
          <a:xfrm>
            <a:off x="822960" y="2395728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60704" y="2560320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Operations</a:t>
            </a:r>
            <a:endParaRPr lang="en-US" sz="1120" dirty="0"/>
          </a:p>
        </p:txBody>
      </p:sp>
      <p:sp>
        <p:nvSpPr>
          <p:cNvPr id="14" name="Text 12"/>
          <p:cNvSpPr/>
          <p:nvPr/>
        </p:nvSpPr>
        <p:spPr>
          <a:xfrm>
            <a:off x="2926080" y="2551176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Admin-Dashboard, Kalender, Buchungsstatus, Wäscher- und Serviceverwaltung.</a:t>
            </a:r>
            <a:endParaRPr lang="en-US" sz="1020" dirty="0"/>
          </a:p>
        </p:txBody>
      </p:sp>
      <p:sp>
        <p:nvSpPr>
          <p:cNvPr id="15" name="Shape 13"/>
          <p:cNvSpPr/>
          <p:nvPr/>
        </p:nvSpPr>
        <p:spPr>
          <a:xfrm>
            <a:off x="822960" y="3191256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0704" y="3355848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Monetarisierung</a:t>
            </a:r>
            <a:endParaRPr lang="en-US" sz="1120" dirty="0"/>
          </a:p>
        </p:txBody>
      </p:sp>
      <p:sp>
        <p:nvSpPr>
          <p:cNvPr id="17" name="Text 15"/>
          <p:cNvSpPr/>
          <p:nvPr/>
        </p:nvSpPr>
        <p:spPr>
          <a:xfrm>
            <a:off x="2926080" y="3346704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Plattformgebuehr pro Buchung, Zusatzleistungen und Basis-Abrechnung.</a:t>
            </a:r>
            <a:endParaRPr lang="en-US" sz="1020" dirty="0"/>
          </a:p>
        </p:txBody>
      </p:sp>
      <p:sp>
        <p:nvSpPr>
          <p:cNvPr id="18" name="Shape 16"/>
          <p:cNvSpPr/>
          <p:nvPr/>
        </p:nvSpPr>
        <p:spPr>
          <a:xfrm>
            <a:off x="822960" y="3986784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60704" y="4151376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Pilot Setup</a:t>
            </a:r>
            <a:endParaRPr lang="en-US" sz="1120" dirty="0"/>
          </a:p>
        </p:txBody>
      </p:sp>
      <p:sp>
        <p:nvSpPr>
          <p:cNvPr id="20" name="Text 18"/>
          <p:cNvSpPr/>
          <p:nvPr/>
        </p:nvSpPr>
        <p:spPr>
          <a:xfrm>
            <a:off x="2926080" y="4142232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Ein aktiver Wäscher, drei Kernservices, CHF-Preise und Testfahrzeug.</a:t>
            </a:r>
            <a:endParaRPr lang="en-US" sz="1020" dirty="0"/>
          </a:p>
        </p:txBody>
      </p:sp>
      <p:sp>
        <p:nvSpPr>
          <p:cNvPr id="21" name="Shape 19"/>
          <p:cNvSpPr/>
          <p:nvPr/>
        </p:nvSpPr>
        <p:spPr>
          <a:xfrm>
            <a:off x="822960" y="4782312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60704" y="494690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Naechster Beweis</a:t>
            </a:r>
            <a:endParaRPr lang="en-US" sz="1120" dirty="0"/>
          </a:p>
        </p:txBody>
      </p:sp>
      <p:sp>
        <p:nvSpPr>
          <p:cNvPr id="23" name="Text 21"/>
          <p:cNvSpPr/>
          <p:nvPr/>
        </p:nvSpPr>
        <p:spPr>
          <a:xfrm>
            <a:off x="2926080" y="4937760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Erste echte Buchungen, Wiederholungsrate, Referral-Akquise und Partnerkapazitaet.</a:t>
            </a:r>
            <a:endParaRPr lang="en-US" sz="10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Beachhead-Markt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Eng starten, Liquiditaet beweisen und dann Stadt fuer Stadt erweitern.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09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31520" y="1536192"/>
            <a:ext cx="466344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18745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Startfokus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1005840" y="2450592"/>
            <a:ext cx="3840480" cy="2514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Schweizer urbane Regionen mit hoher Kaufkraft.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Autobesitzer, die klare Prozesse und Preise wollen.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Mobile Car Care und Pickup/Drop-off als Premium-Convenience.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B2B-Flotten, Hotels, Gewerbeobjekte und Wohnanlagen als zweite Welle.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80760" y="1536192"/>
            <a:ext cx="534924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355080" y="18745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Warum jetzt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6355080" y="2450592"/>
            <a:ext cx="4434840" cy="2514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Kunden erwarten Buchungserlebnisse wie bei Delivery, Taxi und Beauty.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Lokale Anbieter brauchen digitale Nachfrage ohne eigene Software.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No-code und AI beschleunigen Tests vertikaler Marketplace-Ideen.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Pilotdaten zeigen schnell, wo echte Nachfrage entsteht.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necess.me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necess.me Pitch Deck</dc:title>
  <dc:subject>Pitch deck</dc:subject>
  <dc:creator>necess.me</dc:creator>
  <cp:lastModifiedBy>necess.me</cp:lastModifiedBy>
  <cp:revision>1</cp:revision>
  <dcterms:created xsi:type="dcterms:W3CDTF">2026-06-08T20:42:07Z</dcterms:created>
  <dcterms:modified xsi:type="dcterms:W3CDTF">2026-06-08T20:42:07Z</dcterms:modified>
</cp:coreProperties>
</file>