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463040" y="-1463040"/>
            <a:ext cx="4754880" cy="4754880"/>
          </a:xfrm>
          <a:prstGeom prst="arc">
            <a:avLst/>
          </a:prstGeom>
          <a:solidFill>
            <a:srgbClr val="2EE8C8">
              <a:alpha val="12000"/>
            </a:srgbClr>
          </a:solidFill>
          <a:ln w="12700">
            <a:solidFill>
              <a:srgbClr val="2EE8C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0" y="-1645920"/>
            <a:ext cx="5120640" cy="5120640"/>
          </a:xfrm>
          <a:prstGeom prst="arc">
            <a:avLst/>
          </a:prstGeom>
          <a:solidFill>
            <a:srgbClr val="3B82F6">
              <a:alpha val="12000"/>
            </a:srgbClr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58368" y="566928"/>
            <a:ext cx="43891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necess.me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685800" y="1170432"/>
            <a:ext cx="1078992" cy="310896"/>
          </a:xfrm>
          <a:prstGeom prst="roundRect">
            <a:avLst>
              <a:gd name="adj" fmla="val 23529"/>
            </a:avLst>
          </a:prstGeom>
          <a:solidFill>
            <a:srgbClr val="2EE8C8">
              <a:alpha val="16000"/>
            </a:srgbClr>
          </a:solidFill>
          <a:ln w="1016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95528" y="1243584"/>
            <a:ext cx="859536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2EE8C8"/>
                </a:solidFill>
              </a:rPr>
              <a:t>PITCH DECK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8368" y="1664208"/>
            <a:ext cx="56692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4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Marketplace i operativni sistem za car care usluge.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694944" y="2999232"/>
            <a:ext cx="5029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A9B7C6"/>
                </a:solidFill>
              </a:rPr>
              <a:t>Rezervacije, dinamične cijene, dodjela perača, referral rast i admin kontrola u jednom proizvodu.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13232" y="4069080"/>
            <a:ext cx="155448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77824" y="4224528"/>
            <a:ext cx="12252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EE8C8"/>
                </a:solidFill>
              </a:rPr>
              <a:t>CHF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877824" y="4672584"/>
            <a:ext cx="12252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transparentno formiranje cijena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2487168" y="4069080"/>
            <a:ext cx="201168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651760" y="4224528"/>
            <a:ext cx="16824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B82F6"/>
                </a:solidFill>
              </a:rPr>
              <a:t>Fee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2651760" y="4672584"/>
            <a:ext cx="16824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osnovni revenue model po rezervaciji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4700016" y="4069080"/>
            <a:ext cx="182880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64608" y="4224528"/>
            <a:ext cx="14996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EE8C8"/>
                </a:solidFill>
              </a:rPr>
              <a:t>MVP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4864608" y="4672584"/>
            <a:ext cx="14996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Base44 aplikacija spremna za pilot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6812280" y="658368"/>
            <a:ext cx="4434840" cy="5596128"/>
          </a:xfrm>
          <a:prstGeom prst="roundRect">
            <a:avLst>
              <a:gd name="adj" fmla="val 1649"/>
            </a:avLst>
          </a:prstGeom>
          <a:solidFill>
            <a:srgbClr val="08131D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pic>
        <p:nvPicPr>
          <p:cNvPr id="20" name="Image 0" descr="C:\Users\Edis\Documents\Codex\2026-05-17\ne-mom-web-site-necess-me\pitch-deck-assets\01-client-dashboar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85432" y="731520"/>
            <a:ext cx="4288536" cy="5449824"/>
          </a:xfrm>
          <a:prstGeom prst="rect">
            <a:avLst/>
          </a:prstGeom>
        </p:spPr>
      </p:pic>
      <p:sp>
        <p:nvSpPr>
          <p:cNvPr id="21" name="Shape 18"/>
          <p:cNvSpPr/>
          <p:nvPr/>
        </p:nvSpPr>
        <p:spPr>
          <a:xfrm>
            <a:off x="7013448" y="859536"/>
            <a:ext cx="1325880" cy="274320"/>
          </a:xfrm>
          <a:prstGeom prst="roundRect">
            <a:avLst>
              <a:gd name="adj" fmla="val 20000"/>
            </a:avLst>
          </a:prstGeom>
          <a:solidFill>
            <a:srgbClr val="071018">
              <a:alpha val="92000"/>
            </a:srgbClr>
          </a:solidFill>
          <a:ln w="762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7104888" y="923544"/>
            <a:ext cx="11430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EE8C8"/>
                </a:solidFill>
              </a:rPr>
              <a:t>Product preview</a:t>
            </a:r>
            <a:endParaRPr lang="en-US" sz="700" dirty="0"/>
          </a:p>
        </p:txBody>
      </p:sp>
      <p:sp>
        <p:nvSpPr>
          <p:cNvPr id="23" name="Text 20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24" name="Text 21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01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463040" y="-1463040"/>
            <a:ext cx="4754880" cy="4754880"/>
          </a:xfrm>
          <a:prstGeom prst="arc">
            <a:avLst/>
          </a:prstGeom>
          <a:solidFill>
            <a:srgbClr val="2EE8C8">
              <a:alpha val="12000"/>
            </a:srgbClr>
          </a:solidFill>
          <a:ln w="12700">
            <a:solidFill>
              <a:srgbClr val="2EE8C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0" y="-1645920"/>
            <a:ext cx="5120640" cy="5120640"/>
          </a:xfrm>
          <a:prstGeom prst="arc">
            <a:avLst/>
          </a:prstGeom>
          <a:solidFill>
            <a:srgbClr val="3B82F6">
              <a:alpha val="12000"/>
            </a:srgbClr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4114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Go-to-market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585216" y="914400"/>
            <a:ext cx="7863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Pilot treba dokazati ponovljivu potražnju i operativnu pouzdanost.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10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804672" y="1572768"/>
            <a:ext cx="10607040" cy="749808"/>
          </a:xfrm>
          <a:prstGeom prst="roundRect">
            <a:avLst>
              <a:gd name="adj" fmla="val 9756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78992" y="1773936"/>
            <a:ext cx="2148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E8C8"/>
                </a:solidFill>
              </a:rPr>
              <a:t>1. Supply first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246120" y="1728216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F5F7FA"/>
                </a:solidFill>
              </a:rPr>
              <a:t>Onboardati 10-20 provjerenih perača/detailera u jednoj regiji; definisati standarde kvaliteta, cijene i dostupnost.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804672" y="2633472"/>
            <a:ext cx="10607040" cy="749808"/>
          </a:xfrm>
          <a:prstGeom prst="roundRect">
            <a:avLst>
              <a:gd name="adj" fmla="val 9756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78992" y="2834640"/>
            <a:ext cx="2148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E8C8"/>
                </a:solidFill>
              </a:rPr>
              <a:t>2. Local demand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246120" y="2788920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F5F7FA"/>
                </a:solidFill>
              </a:rPr>
              <a:t>Lokalni SEO, Google Business, Instagram/TikTok sadržaj, flyer/QR kodovi na parking lokacijama i partnerstva sa garažama.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804672" y="3694176"/>
            <a:ext cx="10607040" cy="749808"/>
          </a:xfrm>
          <a:prstGeom prst="roundRect">
            <a:avLst>
              <a:gd name="adj" fmla="val 9756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78992" y="3895344"/>
            <a:ext cx="2148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E8C8"/>
                </a:solidFill>
              </a:rPr>
              <a:t>3. Referral loop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246120" y="3849624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F5F7FA"/>
                </a:solidFill>
              </a:rPr>
              <a:t>Koristiti kodove za 15% popusta i mjeriti koje preporuke stvarno donose booking.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804672" y="4754880"/>
            <a:ext cx="10607040" cy="749808"/>
          </a:xfrm>
          <a:prstGeom prst="roundRect">
            <a:avLst>
              <a:gd name="adj" fmla="val 9756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078992" y="4956048"/>
            <a:ext cx="2148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E8C8"/>
                </a:solidFill>
              </a:rPr>
              <a:t>4. B2B channel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246120" y="4910328"/>
            <a:ext cx="74980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F5F7FA"/>
                </a:solidFill>
              </a:rPr>
              <a:t>Ponuditi fleet i objektnim partnerima mjesečne termine i prioritetnu dostupnost.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463040" y="-1463040"/>
            <a:ext cx="4754880" cy="4754880"/>
          </a:xfrm>
          <a:prstGeom prst="arc">
            <a:avLst/>
          </a:prstGeom>
          <a:solidFill>
            <a:srgbClr val="2EE8C8">
              <a:alpha val="12000"/>
            </a:srgbClr>
          </a:solidFill>
          <a:ln w="12700">
            <a:solidFill>
              <a:srgbClr val="2EE8C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0" y="-1645920"/>
            <a:ext cx="5120640" cy="5120640"/>
          </a:xfrm>
          <a:prstGeom prst="arc">
            <a:avLst/>
          </a:prstGeom>
          <a:solidFill>
            <a:srgbClr val="3B82F6">
              <a:alpha val="12000"/>
            </a:srgbClr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4114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Roadmap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585216" y="914400"/>
            <a:ext cx="7863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Od MVP-a do platforme koja se može lansirati u više gradova.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11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777240" y="1719072"/>
            <a:ext cx="2331720" cy="4069080"/>
          </a:xfrm>
          <a:prstGeom prst="roundRect">
            <a:avLst>
              <a:gd name="adj" fmla="val 313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05840" y="2011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E8C8"/>
                </a:solidFill>
              </a:rPr>
              <a:t>Pilot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1005840" y="2523744"/>
            <a:ext cx="96012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05840" y="2816352"/>
            <a:ext cx="18470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F5F7FA"/>
                </a:solidFill>
              </a:rPr>
              <a:t>Prve realne rezervacije, ručna kontrola kvaliteta, validacija cijena i kapaciteta.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566160" y="1719072"/>
            <a:ext cx="2331720" cy="4069080"/>
          </a:xfrm>
          <a:prstGeom prst="roundRect">
            <a:avLst>
              <a:gd name="adj" fmla="val 313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794760" y="2011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E8C8"/>
                </a:solidFill>
              </a:rPr>
              <a:t>Automation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3794760" y="2523744"/>
            <a:ext cx="96012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794760" y="2816352"/>
            <a:ext cx="18470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F5F7FA"/>
                </a:solidFill>
              </a:rPr>
              <a:t>Online plaćanje, potvrde, notifikacije, statusi izvršenja i review sistem.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6355080" y="1719072"/>
            <a:ext cx="2331720" cy="4069080"/>
          </a:xfrm>
          <a:prstGeom prst="roundRect">
            <a:avLst>
              <a:gd name="adj" fmla="val 313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583680" y="2011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E8C8"/>
                </a:solidFill>
              </a:rPr>
              <a:t>Partner scale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6583680" y="2523744"/>
            <a:ext cx="96012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583680" y="2816352"/>
            <a:ext cx="18470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F5F7FA"/>
                </a:solidFill>
              </a:rPr>
              <a:t>Onboarding flow za perače, KYC/profil, availability management i partner analytics.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9144000" y="1719072"/>
            <a:ext cx="2331720" cy="4069080"/>
          </a:xfrm>
          <a:prstGeom prst="roundRect">
            <a:avLst>
              <a:gd name="adj" fmla="val 313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372600" y="2011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E8C8"/>
                </a:solidFill>
              </a:rPr>
              <a:t>Growth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9372600" y="2523744"/>
            <a:ext cx="96012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372600" y="2816352"/>
            <a:ext cx="18470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F5F7FA"/>
                </a:solidFill>
              </a:rPr>
              <a:t>Multilingual app, fleet paketi, CRM integracije i širenje na nove regije.</a:t>
            </a:r>
            <a:endParaRPr lang="en-US" sz="11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463040" y="-1463040"/>
            <a:ext cx="4754880" cy="4754880"/>
          </a:xfrm>
          <a:prstGeom prst="arc">
            <a:avLst/>
          </a:prstGeom>
          <a:solidFill>
            <a:srgbClr val="2EE8C8">
              <a:alpha val="12000"/>
            </a:srgbClr>
          </a:solidFill>
          <a:ln w="12700">
            <a:solidFill>
              <a:srgbClr val="2EE8C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0" y="-1645920"/>
            <a:ext cx="5120640" cy="5120640"/>
          </a:xfrm>
          <a:prstGeom prst="arc">
            <a:avLst/>
          </a:prstGeom>
          <a:solidFill>
            <a:srgbClr val="3B82F6">
              <a:alpha val="12000"/>
            </a:srgbClr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4114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Ask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585216" y="914400"/>
            <a:ext cx="7863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Šta je potrebno za narednih 90 dana.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12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786384" y="1572768"/>
            <a:ext cx="5212080" cy="4389120"/>
          </a:xfrm>
          <a:prstGeom prst="roundRect">
            <a:avLst>
              <a:gd name="adj" fmla="val 1667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78992" y="18745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7FA"/>
                </a:solidFill>
              </a:rPr>
              <a:t>Tražimo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78992" y="2450592"/>
            <a:ext cx="4251960" cy="2487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250" dirty="0">
                <a:solidFill>
                  <a:srgbClr val="F5F7FA"/>
                </a:solidFill>
              </a:rPr>
              <a:t>Pilot partnere: perači/detaileri koji mogu pokriti prve termine.</a:t>
            </a:r>
            <a:endParaRPr lang="en-US" sz="1250" dirty="0"/>
          </a:p>
          <a:p>
            <a:r>
              <a:rPr lang="en-US" sz="1250" dirty="0">
                <a:solidFill>
                  <a:srgbClr val="F5F7FA"/>
                </a:solidFill>
              </a:rPr>
              <a:t>Lokalne kanale za akviziciju: garaže, parking lokacije, flote, objekti.</a:t>
            </a:r>
            <a:endParaRPr lang="en-US" sz="1250" dirty="0"/>
          </a:p>
          <a:p>
            <a:r>
              <a:rPr lang="en-US" sz="1250" dirty="0">
                <a:solidFill>
                  <a:srgbClr val="F5F7FA"/>
                </a:solidFill>
              </a:rPr>
              <a:t>Launch budžet za prve kampanje i operativnu validaciju.</a:t>
            </a:r>
            <a:endParaRPr lang="en-US" sz="1250" dirty="0"/>
          </a:p>
          <a:p>
            <a:r>
              <a:rPr lang="en-US" sz="1250" dirty="0">
                <a:solidFill>
                  <a:srgbClr val="F5F7FA"/>
                </a:solidFill>
              </a:rPr>
              <a:t>Feedback od investitora/mentora oko marketplace ekonomije i pricinga.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473952" y="1572768"/>
            <a:ext cx="4526280" cy="4389120"/>
          </a:xfrm>
          <a:prstGeom prst="roundRect">
            <a:avLst>
              <a:gd name="adj" fmla="val 166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784848" y="18745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7FA"/>
                </a:solidFill>
              </a:rPr>
              <a:t>Cilj pilota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784848" y="2450592"/>
            <a:ext cx="3566160" cy="2487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250" dirty="0">
                <a:solidFill>
                  <a:srgbClr val="F5F7FA"/>
                </a:solidFill>
              </a:rPr>
              <a:t>Dokazati da korisnici rezervišu bez ručnog nagovaranja.</a:t>
            </a:r>
            <a:endParaRPr lang="en-US" sz="1250" dirty="0"/>
          </a:p>
          <a:p>
            <a:r>
              <a:rPr lang="en-US" sz="1250" dirty="0">
                <a:solidFill>
                  <a:srgbClr val="F5F7FA"/>
                </a:solidFill>
              </a:rPr>
              <a:t>Izmjeriti koliko bookinga jedan perač može kvalitetno izvršiti.</a:t>
            </a:r>
            <a:endParaRPr lang="en-US" sz="1250" dirty="0"/>
          </a:p>
          <a:p>
            <a:r>
              <a:rPr lang="en-US" sz="1250" dirty="0">
                <a:solidFill>
                  <a:srgbClr val="F5F7FA"/>
                </a:solidFill>
              </a:rPr>
              <a:t>Potvrditi monetizaciju i cijene bez negativne jedinicne ekonomije.</a:t>
            </a:r>
            <a:endParaRPr lang="en-US" sz="1250" dirty="0"/>
          </a:p>
          <a:p>
            <a:r>
              <a:rPr lang="en-US" sz="1250" dirty="0">
                <a:solidFill>
                  <a:srgbClr val="F5F7FA"/>
                </a:solidFill>
              </a:rPr>
              <a:t>Doći do jasnog signala za širenje na sljedeći grad.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6784848" y="532180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E8C8"/>
                </a:solidFill>
              </a:rPr>
              <a:t>necess.me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463040" y="-1463040"/>
            <a:ext cx="4754880" cy="4754880"/>
          </a:xfrm>
          <a:prstGeom prst="arc">
            <a:avLst/>
          </a:prstGeom>
          <a:solidFill>
            <a:srgbClr val="2EE8C8">
              <a:alpha val="12000"/>
            </a:srgbClr>
          </a:solidFill>
          <a:ln w="12700">
            <a:solidFill>
              <a:srgbClr val="2EE8C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0" y="-1645920"/>
            <a:ext cx="5120640" cy="5120640"/>
          </a:xfrm>
          <a:prstGeom prst="arc">
            <a:avLst/>
          </a:prstGeom>
          <a:solidFill>
            <a:srgbClr val="3B82F6">
              <a:alpha val="12000"/>
            </a:srgbClr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4114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Appendix: funkcije viđene u MVP-u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585216" y="914400"/>
            <a:ext cx="7863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Sažetak iz pregleda Base44 aplikacije.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13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1691640"/>
            <a:ext cx="9966960" cy="3474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400" dirty="0">
                <a:solidFill>
                  <a:srgbClr val="F5F7FA"/>
                </a:solidFill>
              </a:rPr>
              <a:t>Client dashboard: vozilo, posljednje booking rezervacije, referral kod, support info.</a:t>
            </a:r>
            <a:endParaRPr lang="en-US" sz="1400" dirty="0"/>
          </a:p>
          <a:p>
            <a:r>
              <a:rPr lang="en-US" sz="1400" dirty="0">
                <a:solidFill>
                  <a:srgbClr val="F5F7FA"/>
                </a:solidFill>
              </a:rPr>
              <a:t>Booking: usluga, vozilo/veličina, način izvršenja, adresa, kalendar, termin, automatski wäscher, extras, referral, potvrda.</a:t>
            </a:r>
            <a:endParaRPr lang="en-US" sz="1400" dirty="0"/>
          </a:p>
          <a:p>
            <a:r>
              <a:rPr lang="en-US" sz="1400" dirty="0">
                <a:solidFill>
                  <a:srgbClr val="F5F7FA"/>
                </a:solidFill>
              </a:rPr>
              <a:t>Admin: prihodi, aktivni perači, pending/completed booking metrika i osnovni payout pregled.</a:t>
            </a:r>
            <a:endParaRPr lang="en-US" sz="1400" dirty="0"/>
          </a:p>
          <a:p>
            <a:r>
              <a:rPr lang="en-US" sz="1400" dirty="0">
                <a:solidFill>
                  <a:srgbClr val="F5F7FA"/>
                </a:solidFill>
              </a:rPr>
              <a:t>Operacije: kalendar, booking status filteri, upravljanje peračima, katalog usluga i osnovni pricing.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68680" y="5349240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i="1" dirty="0">
                <a:solidFill>
                  <a:srgbClr val="A9B7C6"/>
                </a:solidFill>
              </a:rPr>
              <a:t>Napomena: tržišne brojke i finansijski forecast nisu izmišljeni u ovoj verziji. Sljedeći korak je ubaciti validirane podatke za Švicarsku/DACH i pilot metrike nakon prvih stvarnih rezervacija.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463040" y="-1463040"/>
            <a:ext cx="4754880" cy="4754880"/>
          </a:xfrm>
          <a:prstGeom prst="arc">
            <a:avLst/>
          </a:prstGeom>
          <a:solidFill>
            <a:srgbClr val="2EE8C8">
              <a:alpha val="12000"/>
            </a:srgbClr>
          </a:solidFill>
          <a:ln w="12700">
            <a:solidFill>
              <a:srgbClr val="2EE8C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0" y="-1645920"/>
            <a:ext cx="5120640" cy="5120640"/>
          </a:xfrm>
          <a:prstGeom prst="arc">
            <a:avLst/>
          </a:prstGeom>
          <a:solidFill>
            <a:srgbClr val="3B82F6">
              <a:alpha val="12000"/>
            </a:srgbClr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4114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Problem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585216" y="914400"/>
            <a:ext cx="7863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Car care tržište je lokalno, fragmentirano i još uvijek previše ručno.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02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658368" y="1572768"/>
            <a:ext cx="3337560" cy="4160520"/>
          </a:xfrm>
          <a:prstGeom prst="roundRect">
            <a:avLst>
              <a:gd name="adj" fmla="val 219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425696" y="1572768"/>
            <a:ext cx="3337560" cy="4160520"/>
          </a:xfrm>
          <a:prstGeom prst="roundRect">
            <a:avLst>
              <a:gd name="adj" fmla="val 219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193024" y="1572768"/>
            <a:ext cx="3337560" cy="4160520"/>
          </a:xfrm>
          <a:prstGeom prst="roundRect">
            <a:avLst>
              <a:gd name="adj" fmla="val 219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32688" y="18288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E8C8"/>
                </a:solidFill>
              </a:rPr>
              <a:t>Za vlasnike auta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14400" y="2331720"/>
            <a:ext cx="2743200" cy="2286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200" dirty="0">
                <a:solidFill>
                  <a:srgbClr val="F5F7FA"/>
                </a:solidFill>
              </a:rPr>
              <a:t>Teško je brzo naći provjerenog perača/detailera.</a:t>
            </a:r>
            <a:endParaRPr lang="en-US" sz="1200" dirty="0"/>
          </a:p>
          <a:p>
            <a:r>
              <a:rPr lang="en-US" sz="1200" dirty="0">
                <a:solidFill>
                  <a:srgbClr val="F5F7FA"/>
                </a:solidFill>
              </a:rPr>
              <a:t>Cijene često nisu jasne prije dogovora.</a:t>
            </a:r>
            <a:endParaRPr lang="en-US" sz="1200" dirty="0"/>
          </a:p>
          <a:p>
            <a:r>
              <a:rPr lang="en-US" sz="1200" dirty="0">
                <a:solidFill>
                  <a:srgbClr val="F5F7FA"/>
                </a:solidFill>
              </a:rPr>
              <a:t>Rezervacija termina ide kroz poruke i pozive.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700016" y="18288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E8C8"/>
                </a:solidFill>
              </a:rPr>
              <a:t>Za perače i detailere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681728" y="2331720"/>
            <a:ext cx="2743200" cy="2286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200" dirty="0">
                <a:solidFill>
                  <a:srgbClr val="F5F7FA"/>
                </a:solidFill>
              </a:rPr>
              <a:t>Novi klijenti dolaze nestabilno i preko više kanala.</a:t>
            </a:r>
            <a:endParaRPr lang="en-US" sz="1200" dirty="0"/>
          </a:p>
          <a:p>
            <a:r>
              <a:rPr lang="en-US" sz="1200" dirty="0">
                <a:solidFill>
                  <a:srgbClr val="F5F7FA"/>
                </a:solidFill>
              </a:rPr>
              <a:t>Raspored, adrese i statusi se vode ručno.</a:t>
            </a:r>
            <a:endParaRPr lang="en-US" sz="1200" dirty="0"/>
          </a:p>
          <a:p>
            <a:r>
              <a:rPr lang="en-US" sz="1200" dirty="0">
                <a:solidFill>
                  <a:srgbClr val="F5F7FA"/>
                </a:solidFill>
              </a:rPr>
              <a:t>Teško je skalirati bez profesionalnog sistema.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467344" y="18288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E8C8"/>
                </a:solidFill>
              </a:rPr>
              <a:t>Za platformu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449056" y="2331720"/>
            <a:ext cx="2743200" cy="2286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200" dirty="0">
                <a:solidFill>
                  <a:srgbClr val="F5F7FA"/>
                </a:solidFill>
              </a:rPr>
              <a:t>Potrebna je kontrola kvaliteta i dostupnosti.</a:t>
            </a:r>
            <a:endParaRPr lang="en-US" sz="1200" dirty="0"/>
          </a:p>
          <a:p>
            <a:r>
              <a:rPr lang="en-US" sz="1200" dirty="0">
                <a:solidFill>
                  <a:srgbClr val="F5F7FA"/>
                </a:solidFill>
              </a:rPr>
              <a:t>Cijene i popusti moraju biti transparentni.</a:t>
            </a:r>
            <a:endParaRPr lang="en-US" sz="1200" dirty="0"/>
          </a:p>
          <a:p>
            <a:r>
              <a:rPr lang="en-US" sz="1200" dirty="0">
                <a:solidFill>
                  <a:srgbClr val="F5F7FA"/>
                </a:solidFill>
              </a:rPr>
              <a:t>Operacije moraju raditi od prvog dana pilota.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463040" y="-1463040"/>
            <a:ext cx="4754880" cy="4754880"/>
          </a:xfrm>
          <a:prstGeom prst="arc">
            <a:avLst/>
          </a:prstGeom>
          <a:solidFill>
            <a:srgbClr val="2EE8C8">
              <a:alpha val="12000"/>
            </a:srgbClr>
          </a:solidFill>
          <a:ln w="12700">
            <a:solidFill>
              <a:srgbClr val="2EE8C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0" y="-1645920"/>
            <a:ext cx="5120640" cy="5120640"/>
          </a:xfrm>
          <a:prstGeom prst="arc">
            <a:avLst/>
          </a:prstGeom>
          <a:solidFill>
            <a:srgbClr val="3B82F6">
              <a:alpha val="12000"/>
            </a:srgbClr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4114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Rješenje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585216" y="914400"/>
            <a:ext cx="7863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necess.me spaja korisnički booking i admin operacije za car care usluge.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03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94944" y="160020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7FA"/>
                </a:solidFill>
              </a:rPr>
              <a:t>Jedan proizvod za dvije strane tržišta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749808" y="2240280"/>
            <a:ext cx="4754880" cy="3017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350" dirty="0">
                <a:solidFill>
                  <a:srgbClr val="F5F7FA"/>
                </a:solidFill>
              </a:rPr>
              <a:t>Korisnik bira uslugu, veličinu vozila, način izvršenja, adresu i termin.</a:t>
            </a:r>
            <a:endParaRPr lang="en-US" sz="1350" dirty="0"/>
          </a:p>
          <a:p>
            <a:r>
              <a:rPr lang="en-US" sz="1350" dirty="0">
                <a:solidFill>
                  <a:srgbClr val="F5F7FA"/>
                </a:solidFill>
              </a:rPr>
              <a:t>Sistem dodjeljuje najboljeg dostupnog perača prema dostupnosti i profilu.</a:t>
            </a:r>
            <a:endParaRPr lang="en-US" sz="1350" dirty="0"/>
          </a:p>
          <a:p>
            <a:r>
              <a:rPr lang="en-US" sz="1350" dirty="0">
                <a:solidFill>
                  <a:srgbClr val="F5F7FA"/>
                </a:solidFill>
              </a:rPr>
              <a:t>Admin prati kalendar, booking statuse, katalog usluga, perače i osnovnu monetizaciju.</a:t>
            </a:r>
            <a:endParaRPr lang="en-US" sz="1350" dirty="0"/>
          </a:p>
          <a:p>
            <a:r>
              <a:rPr lang="en-US" sz="1350" dirty="0">
                <a:solidFill>
                  <a:srgbClr val="F5F7FA"/>
                </a:solidFill>
              </a:rPr>
              <a:t>Referral kodovi i popusti stvaraju ugrađen mehanizam rasta.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6446520" y="1417320"/>
            <a:ext cx="4160520" cy="4617720"/>
          </a:xfrm>
          <a:prstGeom prst="roundRect">
            <a:avLst>
              <a:gd name="adj" fmla="val 1758"/>
            </a:avLst>
          </a:prstGeom>
          <a:solidFill>
            <a:srgbClr val="08131D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pic>
        <p:nvPicPr>
          <p:cNvPr id="13" name="Image 0" descr="C:\Users\Edis\Documents\Codex\2026-05-17\ne-mom-web-site-necess-me\pitch-deck-assets\02-booking-services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19672" y="1490472"/>
            <a:ext cx="4014216" cy="4471416"/>
          </a:xfrm>
          <a:prstGeom prst="rect">
            <a:avLst/>
          </a:prstGeom>
        </p:spPr>
      </p:pic>
      <p:sp>
        <p:nvSpPr>
          <p:cNvPr id="14" name="Shape 11"/>
          <p:cNvSpPr/>
          <p:nvPr/>
        </p:nvSpPr>
        <p:spPr>
          <a:xfrm>
            <a:off x="6647688" y="1618488"/>
            <a:ext cx="1325880" cy="274320"/>
          </a:xfrm>
          <a:prstGeom prst="roundRect">
            <a:avLst>
              <a:gd name="adj" fmla="val 20000"/>
            </a:avLst>
          </a:prstGeom>
          <a:solidFill>
            <a:srgbClr val="071018">
              <a:alpha val="92000"/>
            </a:srgbClr>
          </a:solidFill>
          <a:ln w="762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739128" y="1682496"/>
            <a:ext cx="11430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EE8C8"/>
                </a:solidFill>
              </a:rPr>
              <a:t>Booking flow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463040" y="-1463040"/>
            <a:ext cx="4754880" cy="4754880"/>
          </a:xfrm>
          <a:prstGeom prst="arc">
            <a:avLst/>
          </a:prstGeom>
          <a:solidFill>
            <a:srgbClr val="2EE8C8">
              <a:alpha val="12000"/>
            </a:srgbClr>
          </a:solidFill>
          <a:ln w="12700">
            <a:solidFill>
              <a:srgbClr val="2EE8C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0" y="-1645920"/>
            <a:ext cx="5120640" cy="5120640"/>
          </a:xfrm>
          <a:prstGeom prst="arc">
            <a:avLst/>
          </a:prstGeom>
          <a:solidFill>
            <a:srgbClr val="3B82F6">
              <a:alpha val="12000"/>
            </a:srgbClr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4114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Proizvod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585216" y="914400"/>
            <a:ext cx="7863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Booking flow vodi korisnika od potrebe do potvrđene rezervacije.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04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713232" y="155448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41832" y="177393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1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426464" y="180136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Usluga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426464" y="221284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Classic Innen, Komplett ili Aussen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462272" y="155448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690872" y="177393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2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5175504" y="180136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Vozilo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175504" y="221284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Cijena se mijenja prema veličini vozila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8211312" y="155448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439912" y="177393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3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8924544" y="180136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Način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8924544" y="221284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Dovoženje, mobilni dolazak ili pickup/drop-off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13232" y="370332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41832" y="392277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4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1426464" y="395020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Termin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1426464" y="436168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Adresa, kalendar i slobodni slotovi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462272" y="370332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690872" y="392277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5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5175504" y="395020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Wäscher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5175504" y="436168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Automatska preporuka najboljeg perača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8211312" y="370332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439912" y="392277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6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8924544" y="395020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Upsell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8924544" y="436168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Dodaci, referral popust i finalni obračun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914400" y="5870448"/>
            <a:ext cx="10241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EE8C8"/>
                </a:solidFill>
              </a:rPr>
              <a:t>MVP već pokriva ključnu vrijednost: transparentnost cijene, manje dopisivanja i brže povezivanje potražnje sa izvršiocem.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463040" y="-1463040"/>
            <a:ext cx="4754880" cy="4754880"/>
          </a:xfrm>
          <a:prstGeom prst="arc">
            <a:avLst/>
          </a:prstGeom>
          <a:solidFill>
            <a:srgbClr val="2EE8C8">
              <a:alpha val="12000"/>
            </a:srgbClr>
          </a:solidFill>
          <a:ln w="12700">
            <a:solidFill>
              <a:srgbClr val="2EE8C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0" y="-1645920"/>
            <a:ext cx="5120640" cy="5120640"/>
          </a:xfrm>
          <a:prstGeom prst="arc">
            <a:avLst/>
          </a:prstGeom>
          <a:solidFill>
            <a:srgbClr val="3B82F6">
              <a:alpha val="12000"/>
            </a:srgbClr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4114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Marketplace dinamika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585216" y="914400"/>
            <a:ext cx="7863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Platforma može rasti kroz bolju ponudu, bolju dostupnost i referral petlju.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05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685800" y="1600200"/>
            <a:ext cx="2971800" cy="3977640"/>
          </a:xfrm>
          <a:prstGeom prst="roundRect">
            <a:avLst>
              <a:gd name="adj" fmla="val 246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99432" y="1600200"/>
            <a:ext cx="2971800" cy="3977640"/>
          </a:xfrm>
          <a:prstGeom prst="roundRect">
            <a:avLst>
              <a:gd name="adj" fmla="val 246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513064" y="1600200"/>
            <a:ext cx="2971800" cy="3977640"/>
          </a:xfrm>
          <a:prstGeom prst="roundRect">
            <a:avLst>
              <a:gd name="adj" fmla="val 246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60120" y="1901952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7FA"/>
                </a:solidFill>
              </a:rPr>
              <a:t>Klijenti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960120" y="2432304"/>
            <a:ext cx="2377440" cy="2468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Transparentne cijene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Brz izbor termina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Mobilni dolazak ili pickup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Referral popust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4873752" y="1901952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7FA"/>
                </a:solidFill>
              </a:rPr>
              <a:t>Perači / detaileri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4873752" y="2432304"/>
            <a:ext cx="2377440" cy="2468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Novi upiti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Status aktivan / dostupan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Profil, rating i historija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Raspored bez haosa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8787384" y="1901952"/>
            <a:ext cx="22860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7FA"/>
                </a:solidFill>
              </a:rPr>
              <a:t>Platforma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8787384" y="2432304"/>
            <a:ext cx="2377440" cy="2468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Katalog usluga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Dispatch logika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Kalendar operacija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Monetizacija i popusti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3822192" y="3493008"/>
            <a:ext cx="59436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  <a:headEnd type="none"/>
            <a:tailEnd type="triangle"/>
          </a:ln>
        </p:spPr>
      </p:sp>
      <p:sp>
        <p:nvSpPr>
          <p:cNvPr id="20" name="Shape 18"/>
          <p:cNvSpPr/>
          <p:nvPr/>
        </p:nvSpPr>
        <p:spPr>
          <a:xfrm>
            <a:off x="7735824" y="3493008"/>
            <a:ext cx="59436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  <a:headEnd type="none"/>
            <a:tailEnd type="triangle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463040" y="-1463040"/>
            <a:ext cx="4754880" cy="4754880"/>
          </a:xfrm>
          <a:prstGeom prst="arc">
            <a:avLst/>
          </a:prstGeom>
          <a:solidFill>
            <a:srgbClr val="2EE8C8">
              <a:alpha val="12000"/>
            </a:srgbClr>
          </a:solidFill>
          <a:ln w="12700">
            <a:solidFill>
              <a:srgbClr val="2EE8C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0" y="-1645920"/>
            <a:ext cx="5120640" cy="5120640"/>
          </a:xfrm>
          <a:prstGeom prst="arc">
            <a:avLst/>
          </a:prstGeom>
          <a:solidFill>
            <a:srgbClr val="3B82F6">
              <a:alpha val="12000"/>
            </a:srgbClr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4114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Business model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585216" y="914400"/>
            <a:ext cx="7863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Za vanjski pitch dijelimo samo osnovnu logiku monetizacije.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06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749808" y="1600200"/>
            <a:ext cx="278892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14400" y="1755648"/>
            <a:ext cx="24597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EE8C8"/>
                </a:solidFill>
              </a:rPr>
              <a:t>Booking fee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914400" y="2203704"/>
            <a:ext cx="24597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platformska naknada po uspješno realizovanoj rezervaciji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3767328" y="1600200"/>
            <a:ext cx="278892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931920" y="1755648"/>
            <a:ext cx="24597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B82F6"/>
                </a:solidFill>
              </a:rPr>
              <a:t>Add-ons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931920" y="2203704"/>
            <a:ext cx="24597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dodatne usluge povećavaju vrijednost rezervacije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6784848" y="1600200"/>
            <a:ext cx="306324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949440" y="1755648"/>
            <a:ext cx="27340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EE8C8"/>
                </a:solidFill>
              </a:rPr>
              <a:t>Partner tools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6949440" y="2203704"/>
            <a:ext cx="27340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budući premium alati za perače, detailere i flote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804672" y="31546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7FA"/>
                </a:solidFill>
              </a:rPr>
              <a:t>Osnovne informacije za podijeliti</a:t>
            </a:r>
            <a:endParaRPr lang="en-US" sz="1900" dirty="0"/>
          </a:p>
        </p:txBody>
      </p:sp>
      <p:sp>
        <p:nvSpPr>
          <p:cNvPr id="20" name="Text 18"/>
          <p:cNvSpPr/>
          <p:nvPr/>
        </p:nvSpPr>
        <p:spPr>
          <a:xfrm>
            <a:off x="822960" y="3657600"/>
            <a:ext cx="5257800" cy="21488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220" dirty="0">
                <a:solidFill>
                  <a:srgbClr val="F5F7FA"/>
                </a:solidFill>
              </a:rPr>
              <a:t>necess.me uzima platformsku naknadu kada je rezervacija uspješno realizovana.</a:t>
            </a:r>
            <a:endParaRPr lang="en-US" sz="1220" dirty="0"/>
          </a:p>
          <a:p>
            <a:r>
              <a:rPr lang="en-US" sz="1220" dirty="0">
                <a:solidFill>
                  <a:srgbClr val="F5F7FA"/>
                </a:solidFill>
              </a:rPr>
              <a:t>Korisnik vidi jasnu cijenu prije potvrde rezervacije.</a:t>
            </a:r>
            <a:endParaRPr lang="en-US" sz="1220" dirty="0"/>
          </a:p>
          <a:p>
            <a:r>
              <a:rPr lang="en-US" sz="1220" dirty="0">
                <a:solidFill>
                  <a:srgbClr val="F5F7FA"/>
                </a:solidFill>
              </a:rPr>
              <a:t>Dodatne usluge, mobilni dolazak i pickup/drop-off mogu povećati vrijednost rezervacije.</a:t>
            </a:r>
            <a:endParaRPr lang="en-US" sz="1220" dirty="0"/>
          </a:p>
          <a:p>
            <a:r>
              <a:rPr lang="en-US" sz="1220" dirty="0">
                <a:solidFill>
                  <a:srgbClr val="F5F7FA"/>
                </a:solidFill>
              </a:rPr>
              <a:t>Detaljne stope se definiraju i testiraju tokom pilota.</a:t>
            </a:r>
            <a:endParaRPr lang="en-US" sz="1220" dirty="0"/>
          </a:p>
        </p:txBody>
      </p:sp>
      <p:sp>
        <p:nvSpPr>
          <p:cNvPr id="21" name="Shape 19"/>
          <p:cNvSpPr/>
          <p:nvPr/>
        </p:nvSpPr>
        <p:spPr>
          <a:xfrm>
            <a:off x="6492240" y="3154680"/>
            <a:ext cx="4160520" cy="2606040"/>
          </a:xfrm>
          <a:prstGeom prst="roundRect">
            <a:avLst>
              <a:gd name="adj" fmla="val 280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812280" y="3502152"/>
            <a:ext cx="3291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E8C8"/>
                </a:solidFill>
              </a:rPr>
              <a:t>Pitch poruka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6839712" y="4041648"/>
            <a:ext cx="315468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20" dirty="0">
                <a:solidFill>
                  <a:srgbClr val="F5F7FA"/>
                </a:solidFill>
              </a:rPr>
              <a:t>jednostavan model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prihod vezan za booking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jasna cijena za korisnika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fleksibilan prostor za pilot</a:t>
            </a:r>
            <a:endParaRPr lang="en-US" sz="112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463040" y="-1463040"/>
            <a:ext cx="4754880" cy="4754880"/>
          </a:xfrm>
          <a:prstGeom prst="arc">
            <a:avLst/>
          </a:prstGeom>
          <a:solidFill>
            <a:srgbClr val="2EE8C8">
              <a:alpha val="12000"/>
            </a:srgbClr>
          </a:solidFill>
          <a:ln w="12700">
            <a:solidFill>
              <a:srgbClr val="2EE8C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0" y="-1645920"/>
            <a:ext cx="5120640" cy="5120640"/>
          </a:xfrm>
          <a:prstGeom prst="arc">
            <a:avLst/>
          </a:prstGeom>
          <a:solidFill>
            <a:srgbClr val="3B82F6">
              <a:alpha val="12000"/>
            </a:srgbClr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4114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Operacije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585216" y="914400"/>
            <a:ext cx="7863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Admin dio pretvara booking proizvod u upravljiv servisni biznis.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07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713232" y="1508760"/>
            <a:ext cx="4526280" cy="4526280"/>
          </a:xfrm>
          <a:prstGeom prst="roundRect">
            <a:avLst>
              <a:gd name="adj" fmla="val 1616"/>
            </a:avLst>
          </a:prstGeom>
          <a:solidFill>
            <a:srgbClr val="08131D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pic>
        <p:nvPicPr>
          <p:cNvPr id="11" name="Image 0" descr="C:\Users\Edis\Documents\Codex\2026-05-17\ne-mom-web-site-necess-me\pitch-deck-assets\03-admin-dashboar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6384" y="1581912"/>
            <a:ext cx="4379976" cy="4379976"/>
          </a:xfrm>
          <a:prstGeom prst="rect">
            <a:avLst/>
          </a:prstGeom>
        </p:spPr>
      </p:pic>
      <p:sp>
        <p:nvSpPr>
          <p:cNvPr id="12" name="Shape 9"/>
          <p:cNvSpPr/>
          <p:nvPr/>
        </p:nvSpPr>
        <p:spPr>
          <a:xfrm>
            <a:off x="914400" y="1709928"/>
            <a:ext cx="1325880" cy="274320"/>
          </a:xfrm>
          <a:prstGeom prst="roundRect">
            <a:avLst>
              <a:gd name="adj" fmla="val 20000"/>
            </a:avLst>
          </a:prstGeom>
          <a:solidFill>
            <a:srgbClr val="071018">
              <a:alpha val="92000"/>
            </a:srgbClr>
          </a:solidFill>
          <a:ln w="762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1005840" y="1773936"/>
            <a:ext cx="11430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EE8C8"/>
                </a:solidFill>
              </a:rPr>
              <a:t>Admin dashboard</a:t>
            </a:r>
            <a:endParaRPr lang="en-US" sz="700" dirty="0"/>
          </a:p>
        </p:txBody>
      </p:sp>
      <p:sp>
        <p:nvSpPr>
          <p:cNvPr id="14" name="Shape 11"/>
          <p:cNvSpPr/>
          <p:nvPr/>
        </p:nvSpPr>
        <p:spPr>
          <a:xfrm>
            <a:off x="5559552" y="1508760"/>
            <a:ext cx="4526280" cy="4526280"/>
          </a:xfrm>
          <a:prstGeom prst="roundRect">
            <a:avLst>
              <a:gd name="adj" fmla="val 1616"/>
            </a:avLst>
          </a:prstGeom>
          <a:solidFill>
            <a:srgbClr val="08131D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pic>
        <p:nvPicPr>
          <p:cNvPr id="15" name="Image 1" descr="C:\Users\Edis\Documents\Codex\2026-05-17\ne-mom-web-site-necess-me\pitch-deck-assets\04-service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704" y="1581912"/>
            <a:ext cx="4379976" cy="4379976"/>
          </a:xfrm>
          <a:prstGeom prst="rect">
            <a:avLst/>
          </a:prstGeom>
        </p:spPr>
      </p:pic>
      <p:sp>
        <p:nvSpPr>
          <p:cNvPr id="16" name="Shape 12"/>
          <p:cNvSpPr/>
          <p:nvPr/>
        </p:nvSpPr>
        <p:spPr>
          <a:xfrm>
            <a:off x="5760720" y="1709928"/>
            <a:ext cx="1325880" cy="274320"/>
          </a:xfrm>
          <a:prstGeom prst="roundRect">
            <a:avLst>
              <a:gd name="adj" fmla="val 20000"/>
            </a:avLst>
          </a:prstGeom>
          <a:solidFill>
            <a:srgbClr val="071018">
              <a:alpha val="92000"/>
            </a:srgbClr>
          </a:solidFill>
          <a:ln w="762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17" name="Text 13"/>
          <p:cNvSpPr/>
          <p:nvPr/>
        </p:nvSpPr>
        <p:spPr>
          <a:xfrm>
            <a:off x="5852160" y="1773936"/>
            <a:ext cx="11430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EE8C8"/>
                </a:solidFill>
              </a:rPr>
              <a:t>Service catalog</a:t>
            </a:r>
            <a:endParaRPr lang="en-US" sz="700" dirty="0"/>
          </a:p>
        </p:txBody>
      </p:sp>
      <p:sp>
        <p:nvSpPr>
          <p:cNvPr id="18" name="Shape 14"/>
          <p:cNvSpPr/>
          <p:nvPr/>
        </p:nvSpPr>
        <p:spPr>
          <a:xfrm>
            <a:off x="9966960" y="1865376"/>
            <a:ext cx="1444752" cy="3566160"/>
          </a:xfrm>
          <a:prstGeom prst="roundRect">
            <a:avLst>
              <a:gd name="adj" fmla="val 5063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10168128" y="21488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EE8C8"/>
                </a:solidFill>
              </a:rPr>
              <a:t>Kontrola</a:t>
            </a:r>
            <a:endParaRPr lang="en-US" sz="1300" dirty="0"/>
          </a:p>
        </p:txBody>
      </p:sp>
      <p:sp>
        <p:nvSpPr>
          <p:cNvPr id="20" name="Text 16"/>
          <p:cNvSpPr/>
          <p:nvPr/>
        </p:nvSpPr>
        <p:spPr>
          <a:xfrm>
            <a:off x="10140696" y="2697480"/>
            <a:ext cx="107899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50" dirty="0">
                <a:solidFill>
                  <a:srgbClr val="F5F7FA"/>
                </a:solidFill>
              </a:rPr>
              <a:t>bookings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5F7FA"/>
                </a:solidFill>
              </a:rPr>
              <a:t>washers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5F7FA"/>
                </a:solidFill>
              </a:rPr>
              <a:t>services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5F7FA"/>
                </a:solidFill>
              </a:rPr>
              <a:t>calendar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F5F7FA"/>
                </a:solidFill>
              </a:rPr>
              <a:t>pricing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463040" y="-1463040"/>
            <a:ext cx="4754880" cy="4754880"/>
          </a:xfrm>
          <a:prstGeom prst="arc">
            <a:avLst/>
          </a:prstGeom>
          <a:solidFill>
            <a:srgbClr val="2EE8C8">
              <a:alpha val="12000"/>
            </a:srgbClr>
          </a:solidFill>
          <a:ln w="12700">
            <a:solidFill>
              <a:srgbClr val="2EE8C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0" y="-1645920"/>
            <a:ext cx="5120640" cy="5120640"/>
          </a:xfrm>
          <a:prstGeom prst="arc">
            <a:avLst/>
          </a:prstGeom>
          <a:solidFill>
            <a:srgbClr val="3B82F6">
              <a:alpha val="12000"/>
            </a:srgbClr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4114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Status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585216" y="914400"/>
            <a:ext cx="7863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MVP je funkcionalan i spreman za kontrolisani pilot.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08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822960" y="1600200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60704" y="1764792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EE8C8"/>
                </a:solidFill>
              </a:rPr>
              <a:t>Izgrađeno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2926080" y="1755648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F5F7FA"/>
                </a:solidFill>
              </a:rPr>
              <a:t>Korisnički dashboard, vozila, booking flow, referral kod, support kontakt.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822960" y="2395728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60704" y="2560320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EE8C8"/>
                </a:solidFill>
              </a:rPr>
              <a:t>Operacije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2926080" y="2551176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F5F7FA"/>
                </a:solidFill>
              </a:rPr>
              <a:t>Admin dashboard, kalendar, booking statusi, upravljanje peračima i uslugama.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822960" y="3191256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060704" y="3355848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EE8C8"/>
                </a:solidFill>
              </a:rPr>
              <a:t>Monetizacija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2926080" y="3346704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F5F7FA"/>
                </a:solidFill>
              </a:rPr>
              <a:t>Platformska naknada po rezervaciji, dodatne usluge i osnovni obračun.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822960" y="3986784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060704" y="4151376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EE8C8"/>
                </a:solidFill>
              </a:rPr>
              <a:t>Pilot setup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2926080" y="4142232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F5F7FA"/>
                </a:solidFill>
              </a:rPr>
              <a:t>1 aktivan perač, 3 osnovne usluge, CHF cjenovnik i test korisničko vozilo.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822960" y="4782312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060704" y="494690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EE8C8"/>
                </a:solidFill>
              </a:rPr>
              <a:t>Sljedeći dokaz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2926080" y="4937760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F5F7FA"/>
                </a:solidFill>
              </a:rPr>
              <a:t>Prve stvarne rezervacije, repeat rate, CAC iz referral kanala i partner capacity.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463040" y="-1463040"/>
            <a:ext cx="4754880" cy="4754880"/>
          </a:xfrm>
          <a:prstGeom prst="arc">
            <a:avLst/>
          </a:prstGeom>
          <a:solidFill>
            <a:srgbClr val="2EE8C8">
              <a:alpha val="12000"/>
            </a:srgbClr>
          </a:solidFill>
          <a:ln w="12700">
            <a:solidFill>
              <a:srgbClr val="2EE8C8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0" y="-1645920"/>
            <a:ext cx="5120640" cy="5120640"/>
          </a:xfrm>
          <a:prstGeom prst="arc">
            <a:avLst/>
          </a:prstGeom>
          <a:solidFill>
            <a:srgbClr val="3B82F6">
              <a:alpha val="12000"/>
            </a:srgbClr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66928" y="4114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Beachhead tržište</a:t>
            </a:r>
            <a:endParaRPr lang="en-US" sz="2500" dirty="0"/>
          </a:p>
        </p:txBody>
      </p:sp>
      <p:sp>
        <p:nvSpPr>
          <p:cNvPr id="6" name="Text 4"/>
          <p:cNvSpPr/>
          <p:nvPr/>
        </p:nvSpPr>
        <p:spPr>
          <a:xfrm>
            <a:off x="585216" y="914400"/>
            <a:ext cx="7863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Krenuti usko, dokazati likvidnost, zatim širiti grad po grad.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09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731520" y="1536192"/>
            <a:ext cx="4663440" cy="4389120"/>
          </a:xfrm>
          <a:prstGeom prst="roundRect">
            <a:avLst>
              <a:gd name="adj" fmla="val 1667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05840" y="18745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7FA"/>
                </a:solidFill>
              </a:rPr>
              <a:t>Početni fokus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05840" y="2450592"/>
            <a:ext cx="3840480" cy="2514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200" dirty="0">
                <a:solidFill>
                  <a:srgbClr val="F5F7FA"/>
                </a:solidFill>
              </a:rPr>
              <a:t>Švicarski urbani centri i regije sa visokom kupovnom moći.</a:t>
            </a:r>
            <a:endParaRPr lang="en-US" sz="1200" dirty="0"/>
          </a:p>
          <a:p>
            <a:r>
              <a:rPr lang="en-US" sz="1200" dirty="0">
                <a:solidFill>
                  <a:srgbClr val="F5F7FA"/>
                </a:solidFill>
              </a:rPr>
              <a:t>Vlasnici auta koji žele uredan proces i jasnu cijenu.</a:t>
            </a:r>
            <a:endParaRPr lang="en-US" sz="1200" dirty="0"/>
          </a:p>
          <a:p>
            <a:r>
              <a:rPr lang="en-US" sz="1200" dirty="0">
                <a:solidFill>
                  <a:srgbClr val="F5F7FA"/>
                </a:solidFill>
              </a:rPr>
              <a:t>Mobilni car care i pickup/drop-off kao premium convenience sloj.</a:t>
            </a:r>
            <a:endParaRPr lang="en-US" sz="1200" dirty="0"/>
          </a:p>
          <a:p>
            <a:r>
              <a:rPr lang="en-US" sz="1200" dirty="0">
                <a:solidFill>
                  <a:srgbClr val="F5F7FA"/>
                </a:solidFill>
              </a:rPr>
              <a:t>B2B flote, hoteli, poslovni objekti i premium residential lokacije kao drugi val.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080760" y="1536192"/>
            <a:ext cx="5349240" cy="4389120"/>
          </a:xfrm>
          <a:prstGeom prst="roundRect">
            <a:avLst>
              <a:gd name="adj" fmla="val 1667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55080" y="18745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7FA"/>
                </a:solidFill>
              </a:rPr>
              <a:t>Zašto sada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355080" y="2450592"/>
            <a:ext cx="4434840" cy="2514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200" dirty="0">
                <a:solidFill>
                  <a:srgbClr val="F5F7FA"/>
                </a:solidFill>
              </a:rPr>
              <a:t>Kupci očekuju booking iskustvo slično dostavi, taksiju i beauty uslugama.</a:t>
            </a:r>
            <a:endParaRPr lang="en-US" sz="1200" dirty="0"/>
          </a:p>
          <a:p>
            <a:r>
              <a:rPr lang="en-US" sz="1200" dirty="0">
                <a:solidFill>
                  <a:srgbClr val="F5F7FA"/>
                </a:solidFill>
              </a:rPr>
              <a:t>Mali lokalni ponuđači trebaju digitalni kanal bez vlastitog softvera.</a:t>
            </a:r>
            <a:endParaRPr lang="en-US" sz="1200" dirty="0"/>
          </a:p>
          <a:p>
            <a:r>
              <a:rPr lang="en-US" sz="1200" dirty="0">
                <a:solidFill>
                  <a:srgbClr val="F5F7FA"/>
                </a:solidFill>
              </a:rPr>
              <a:t>AI/no-code alati omogućavaju brže testiranje vertikalnih marketplace ideja.</a:t>
            </a:r>
            <a:endParaRPr lang="en-US" sz="1200" dirty="0"/>
          </a:p>
          <a:p>
            <a:r>
              <a:rPr lang="en-US" sz="1200" dirty="0">
                <a:solidFill>
                  <a:srgbClr val="F5F7FA"/>
                </a:solidFill>
              </a:rPr>
              <a:t>Podaci iz pilota mogu brzo pokazati gdje postoji stvarna potražnja.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necess.me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necess.me Pitch Deck</dc:title>
  <dc:subject>Pitch deck for necess.me / CarCareHub</dc:subject>
  <dc:creator>necess.me</dc:creator>
  <cp:lastModifiedBy>necess.me</cp:lastModifiedBy>
  <cp:revision>1</cp:revision>
  <dcterms:created xsi:type="dcterms:W3CDTF">2026-06-08T20:31:34Z</dcterms:created>
  <dcterms:modified xsi:type="dcterms:W3CDTF">2026-06-08T20:31:34Z</dcterms:modified>
</cp:coreProperties>
</file>